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9.jpg" ContentType="image/p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5" r:id="rId3"/>
    <p:sldId id="302" r:id="rId4"/>
    <p:sldId id="347" r:id="rId5"/>
    <p:sldId id="296" r:id="rId6"/>
    <p:sldId id="334" r:id="rId7"/>
    <p:sldId id="339" r:id="rId8"/>
    <p:sldId id="341" r:id="rId9"/>
    <p:sldId id="343" r:id="rId10"/>
    <p:sldId id="342" r:id="rId11"/>
    <p:sldId id="335" r:id="rId12"/>
    <p:sldId id="329" r:id="rId13"/>
    <p:sldId id="350" r:id="rId14"/>
    <p:sldId id="315" r:id="rId15"/>
    <p:sldId id="319" r:id="rId16"/>
    <p:sldId id="349" r:id="rId17"/>
    <p:sldId id="344" r:id="rId18"/>
    <p:sldId id="345" r:id="rId19"/>
    <p:sldId id="324" r:id="rId20"/>
    <p:sldId id="333" r:id="rId21"/>
    <p:sldId id="33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formation Technology" initials="" lastIdx="2" clrIdx="0"/>
  <p:cmAuthor id="1" name="Sally Berkowitz" initials="S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EE65"/>
    <a:srgbClr val="F1F1F1"/>
    <a:srgbClr val="3B3B3B"/>
    <a:srgbClr val="EA1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4" autoAdjust="0"/>
    <p:restoredTop sz="95469" autoAdjust="0"/>
  </p:normalViewPr>
  <p:slideViewPr>
    <p:cSldViewPr snapToGrid="0" snapToObjects="1">
      <p:cViewPr>
        <p:scale>
          <a:sx n="150" d="100"/>
          <a:sy n="150" d="100"/>
        </p:scale>
        <p:origin x="-104" y="1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-349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118F2-DDB8-D14B-8DF9-A7212536101F}" type="datetimeFigureOut">
              <a:rPr lang="en-US" smtClean="0"/>
              <a:t>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AA61E-5DE5-7440-B43A-ED64400B2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48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5F745-9D8D-3441-9815-1598E32DA28A}" type="datetimeFigureOut">
              <a:rPr lang="en-US" smtClean="0"/>
              <a:t>1/8/16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C05A6-14B2-9241-8BCC-CFC2D5A273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8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C05A6-14B2-9241-8BCC-CFC2D5A273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01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582A-D785-0D44-A65D-630766CF8E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7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C05A6-14B2-9241-8BCC-CFC2D5A273F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30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 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611331-8901-4BA6-88F3-1208FA97E60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 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611331-8901-4BA6-88F3-1208FA97E60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C05A6-14B2-9241-8BCC-CFC2D5A273F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29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C05A6-14B2-9241-8BCC-CFC2D5A273F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2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C05A6-14B2-9241-8BCC-CFC2D5A273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8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C05A6-14B2-9241-8BCC-CFC2D5A273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4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40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C05A6-14B2-9241-8BCC-CFC2D5A273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06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C05A6-14B2-9241-8BCC-CFC2D5A273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84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rgbClr val="3B3B3B"/>
              </a:solidFill>
              <a:latin typeface="Montserrat-Regular"/>
              <a:ea typeface="Montserrat-Regular"/>
              <a:cs typeface="Montserrat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3B3B3B"/>
              </a:solidFill>
              <a:latin typeface="Montserrat-Regular"/>
              <a:ea typeface="Montserrat-Regular"/>
              <a:cs typeface="Montserrat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C05A6-14B2-9241-8BCC-CFC2D5A273F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C05A6-14B2-9241-8BCC-CFC2D5A273F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55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rgbClr val="3B3B3B"/>
              </a:solidFill>
              <a:latin typeface="Montserrat-Regular"/>
              <a:ea typeface="Montserrat-Regular"/>
              <a:cs typeface="Montserrat-Regular"/>
            </a:endParaRPr>
          </a:p>
          <a:p>
            <a:r>
              <a:rPr lang="en-US" sz="2400" dirty="0" smtClean="0"/>
              <a:t>Questions to clarify  course content</a:t>
            </a:r>
          </a:p>
          <a:p>
            <a:r>
              <a:rPr lang="en-US" sz="2400" dirty="0" smtClean="0"/>
              <a:t>Need help directly relating concepts to work situations</a:t>
            </a:r>
          </a:p>
          <a:p>
            <a:r>
              <a:rPr lang="en-US" sz="2400" dirty="0" smtClean="0"/>
              <a:t>Need help with course presentation</a:t>
            </a:r>
          </a:p>
          <a:p>
            <a:pPr lvl="1"/>
            <a:r>
              <a:rPr lang="en-US" sz="2000" dirty="0" smtClean="0"/>
              <a:t>Scenarios may not be immediately obvious</a:t>
            </a:r>
          </a:p>
          <a:p>
            <a:pPr marL="457200" lvl="1" indent="0">
              <a:buNone/>
            </a:pPr>
            <a:r>
              <a:rPr lang="en-US" sz="2000" dirty="0" smtClean="0"/>
              <a:t>After the presentation is written, how to bring the ideas to your company (manager)</a:t>
            </a:r>
          </a:p>
          <a:p>
            <a:pPr marL="457200" lvl="1" indent="0">
              <a:buNone/>
            </a:pPr>
            <a:r>
              <a:rPr lang="en-US" sz="2000" dirty="0" smtClean="0"/>
              <a:t>You can work with an expert to build out and polish your presentation to be board room ready</a:t>
            </a:r>
          </a:p>
          <a:p>
            <a:pPr marL="457200" lvl="1" indent="0">
              <a:buNone/>
            </a:pPr>
            <a:r>
              <a:rPr lang="en-US" sz="2000" dirty="0" smtClean="0"/>
              <a:t>Experts will ask you to improve upon your ideas</a:t>
            </a:r>
          </a:p>
          <a:p>
            <a:pPr marL="457200" lvl="1" indent="0">
              <a:buNone/>
            </a:pPr>
            <a:r>
              <a:rPr lang="en-US" sz="2000" dirty="0" smtClean="0"/>
              <a:t>Objective observer/sounding board</a:t>
            </a:r>
          </a:p>
          <a:p>
            <a:pPr marL="457200" lvl="1" indent="0">
              <a:buNone/>
            </a:pPr>
            <a:r>
              <a:rPr lang="en-US" sz="2000" dirty="0" smtClean="0"/>
              <a:t> An opportunity to have an objective, challenging conversation about the assumptions in your presentation.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3B3B3B"/>
              </a:solidFill>
              <a:latin typeface="Montserrat-Regular"/>
              <a:ea typeface="Montserrat-Regular"/>
              <a:cs typeface="Montserrat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C05A6-14B2-9241-8BCC-CFC2D5A273F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">
    <p:bg>
      <p:bgPr>
        <a:solidFill>
          <a:srgbClr val="EA1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12575"/>
            <a:ext cx="7772400" cy="2180274"/>
          </a:xfrm>
          <a:prstGeom prst="rect">
            <a:avLst/>
          </a:prstGeom>
        </p:spPr>
        <p:txBody>
          <a:bodyPr/>
          <a:lstStyle>
            <a:lvl1pPr algn="l">
              <a:defRPr sz="7200" b="0" i="1" baseline="0">
                <a:solidFill>
                  <a:schemeClr val="bg1"/>
                </a:solidFill>
                <a:latin typeface="Lato Bold"/>
                <a:cs typeface="Lato Bold"/>
              </a:defRPr>
            </a:lvl1pPr>
          </a:lstStyle>
          <a:p>
            <a:r>
              <a:rPr lang="en-GB" dirty="0" smtClean="0"/>
              <a:t>Main Title </a:t>
            </a:r>
            <a:br>
              <a:rPr lang="en-GB" dirty="0" smtClean="0"/>
            </a:br>
            <a:r>
              <a:rPr lang="en-GB" dirty="0" smtClean="0"/>
              <a:t>to Go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1045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Montserrat-Bold"/>
                <a:cs typeface="Montserrat-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 Heading</a:t>
            </a:r>
            <a:endParaRPr lang="en-US" dirty="0"/>
          </a:p>
        </p:txBody>
      </p:sp>
      <p:pic>
        <p:nvPicPr>
          <p:cNvPr id="7" name="Picture 6" descr="COR001.eCornell.Logo.WHITE.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5652"/>
            <a:ext cx="1550589" cy="409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9780" y="5575821"/>
            <a:ext cx="877680" cy="8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5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603134" y="285555"/>
            <a:ext cx="7772400" cy="3186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9200"/>
              </a:lnSpc>
            </a:pPr>
            <a:endParaRPr lang="en-US" sz="9600" i="1" dirty="0">
              <a:solidFill>
                <a:srgbClr val="EA1E24"/>
              </a:solidFill>
              <a:latin typeface="Lato Bold"/>
              <a:cs typeface="Lato Bold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98087" y="6079296"/>
            <a:ext cx="7462496" cy="41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400" dirty="0" smtClean="0">
                <a:solidFill>
                  <a:srgbClr val="3B3B3B"/>
                </a:solidFill>
                <a:latin typeface="Montserrat-Regular"/>
                <a:cs typeface="Montserrat-Regular"/>
              </a:rPr>
              <a:t>eCornell.com</a:t>
            </a:r>
            <a:endParaRPr lang="en-US" sz="1400" dirty="0">
              <a:solidFill>
                <a:srgbClr val="3B3B3B"/>
              </a:solidFill>
              <a:latin typeface="Montserrat-Regular"/>
              <a:cs typeface="Montserrat-Regular"/>
            </a:endParaRPr>
          </a:p>
        </p:txBody>
      </p:sp>
      <p:pic>
        <p:nvPicPr>
          <p:cNvPr id="6" name="Picture 5" descr="COR001.eCornell.Activator.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5" y="6228200"/>
            <a:ext cx="189830" cy="2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7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6334E8-18D5-D646-92E4-99411EB91F96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A881-07A7-A847-974A-0C385D893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8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98087" y="6079296"/>
            <a:ext cx="7462496" cy="41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400" dirty="0" smtClean="0">
                <a:solidFill>
                  <a:srgbClr val="3B3B3B"/>
                </a:solidFill>
                <a:latin typeface="Montserrat-Regular"/>
                <a:cs typeface="Montserrat-Regular"/>
              </a:rPr>
              <a:t>eCornell.com</a:t>
            </a:r>
            <a:endParaRPr lang="en-US" sz="1400" dirty="0">
              <a:solidFill>
                <a:srgbClr val="3B3B3B"/>
              </a:solidFill>
              <a:latin typeface="Montserrat-Regular"/>
              <a:cs typeface="Montserrat-Regular"/>
            </a:endParaRPr>
          </a:p>
        </p:txBody>
      </p:sp>
      <p:pic>
        <p:nvPicPr>
          <p:cNvPr id="8" name="Picture 7" descr="COR001.eCornell.Activator.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5" y="6228200"/>
            <a:ext cx="189830" cy="23756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12575"/>
            <a:ext cx="7772400" cy="2180274"/>
          </a:xfrm>
          <a:prstGeom prst="rect">
            <a:avLst/>
          </a:prstGeom>
        </p:spPr>
        <p:txBody>
          <a:bodyPr/>
          <a:lstStyle>
            <a:lvl1pPr algn="l">
              <a:defRPr sz="9600" b="0" i="1" baseline="0">
                <a:solidFill>
                  <a:srgbClr val="EA1E24"/>
                </a:solidFill>
                <a:latin typeface="Lato Bold"/>
                <a:cs typeface="Lato Bold"/>
              </a:defRPr>
            </a:lvl1pPr>
          </a:lstStyle>
          <a:p>
            <a:r>
              <a:rPr lang="en-GB" dirty="0" smtClean="0"/>
              <a:t>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7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98087" y="6079296"/>
            <a:ext cx="7462496" cy="41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400" dirty="0" smtClean="0">
                <a:solidFill>
                  <a:srgbClr val="3B3B3B"/>
                </a:solidFill>
                <a:latin typeface="Montserrat-Regular"/>
                <a:cs typeface="Montserrat-Regular"/>
              </a:rPr>
              <a:t>eCornell.com</a:t>
            </a:r>
            <a:endParaRPr lang="en-US" sz="1400" dirty="0">
              <a:solidFill>
                <a:srgbClr val="3B3B3B"/>
              </a:solidFill>
              <a:latin typeface="Montserrat-Regular"/>
              <a:cs typeface="Montserrat-Regular"/>
            </a:endParaRPr>
          </a:p>
        </p:txBody>
      </p:sp>
      <p:pic>
        <p:nvPicPr>
          <p:cNvPr id="5" name="Picture 4" descr="COR001.eCornell.Activator.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5" y="6228200"/>
            <a:ext cx="189830" cy="2375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08483"/>
            <a:ext cx="7772400" cy="992983"/>
          </a:xfrm>
          <a:prstGeom prst="rect">
            <a:avLst/>
          </a:prstGeom>
        </p:spPr>
        <p:txBody>
          <a:bodyPr/>
          <a:lstStyle>
            <a:lvl1pPr algn="l">
              <a:defRPr sz="5400" b="0" i="1" baseline="0">
                <a:solidFill>
                  <a:srgbClr val="EA1E24"/>
                </a:solidFill>
                <a:latin typeface="Lato Bold"/>
                <a:cs typeface="Lato Bold"/>
              </a:defRPr>
            </a:lvl1pPr>
          </a:lstStyle>
          <a:p>
            <a:r>
              <a:rPr lang="en-GB" dirty="0" smtClean="0"/>
              <a:t>Secondary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8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ing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98087" y="6079296"/>
            <a:ext cx="7462496" cy="41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400" dirty="0" smtClean="0">
                <a:solidFill>
                  <a:srgbClr val="3B3B3B"/>
                </a:solidFill>
                <a:latin typeface="Montserrat-Regular"/>
                <a:cs typeface="Montserrat-Regular"/>
              </a:rPr>
              <a:t>eCornell.com</a:t>
            </a:r>
            <a:endParaRPr lang="en-US" sz="1400" dirty="0">
              <a:solidFill>
                <a:srgbClr val="3B3B3B"/>
              </a:solidFill>
              <a:latin typeface="Montserrat-Regular"/>
              <a:cs typeface="Montserrat-Regular"/>
            </a:endParaRPr>
          </a:p>
        </p:txBody>
      </p:sp>
      <p:pic>
        <p:nvPicPr>
          <p:cNvPr id="5" name="Picture 4" descr="COR001.eCornell.Activator.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5" y="6228200"/>
            <a:ext cx="189830" cy="237565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2070100"/>
            <a:ext cx="7965294" cy="29828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1pPr>
            <a:lvl2pPr marL="45720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2pPr>
            <a:lvl3pPr marL="91440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3pPr>
            <a:lvl4pPr marL="137160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4pPr>
            <a:lvl5pPr marL="182880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5pPr>
          </a:lstStyle>
          <a:p>
            <a:pPr lvl="0"/>
            <a:r>
              <a:rPr lang="en-US" dirty="0" smtClean="0"/>
              <a:t>Body TEXT here</a:t>
            </a:r>
          </a:p>
          <a:p>
            <a:pPr lvl="0"/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08483"/>
            <a:ext cx="7772400" cy="992983"/>
          </a:xfrm>
          <a:prstGeom prst="rect">
            <a:avLst/>
          </a:prstGeom>
        </p:spPr>
        <p:txBody>
          <a:bodyPr anchor="ctr"/>
          <a:lstStyle>
            <a:lvl1pPr algn="l">
              <a:defRPr sz="2800" b="0" i="0" baseline="0">
                <a:solidFill>
                  <a:srgbClr val="EA1E24"/>
                </a:solidFill>
                <a:latin typeface="Montserrat"/>
                <a:cs typeface="Lato Bold"/>
              </a:defRPr>
            </a:lvl1pPr>
          </a:lstStyle>
          <a:p>
            <a:r>
              <a:rPr lang="en-GB" dirty="0" smtClean="0"/>
              <a:t>Sub-Heading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8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ing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0" i="0">
                <a:latin typeface="Montserrat-Bold"/>
                <a:cs typeface="Montserrat-Bold"/>
              </a:defRPr>
            </a:lvl1pPr>
          </a:lstStyle>
          <a:p>
            <a:r>
              <a:rPr lang="en-GB" dirty="0" smtClean="0"/>
              <a:t>Sub-Heading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8013" y="1890712"/>
            <a:ext cx="7854372" cy="3369273"/>
          </a:xfrm>
          <a:prstGeom prst="rect">
            <a:avLst/>
          </a:prstGeom>
        </p:spPr>
        <p:txBody>
          <a:bodyPr vert="horz"/>
          <a:lstStyle>
            <a:lvl1pPr marL="342900" indent="-342900">
              <a:buClrTx/>
              <a:buFont typeface="Arial"/>
              <a:buChar char="•"/>
              <a:defRPr sz="1800" baseline="0">
                <a:solidFill>
                  <a:srgbClr val="3B3B3B"/>
                </a:solidFill>
                <a:latin typeface="Montserrat"/>
              </a:defRPr>
            </a:lvl1pPr>
            <a:lvl2pPr marL="742950" indent="-285750">
              <a:buClrTx/>
              <a:buFont typeface="Arial"/>
              <a:buChar char="•"/>
              <a:defRPr sz="1800" baseline="0">
                <a:solidFill>
                  <a:srgbClr val="3B3B3B"/>
                </a:solidFill>
                <a:latin typeface="Montserrat"/>
              </a:defRPr>
            </a:lvl2pPr>
            <a:lvl3pPr marL="1143000" indent="-228600">
              <a:buClrTx/>
              <a:buFont typeface="Arial"/>
              <a:buChar char="•"/>
              <a:defRPr sz="1800" baseline="0">
                <a:solidFill>
                  <a:srgbClr val="3B3B3B"/>
                </a:solidFill>
                <a:latin typeface="Montserrat"/>
              </a:defRPr>
            </a:lvl3pPr>
            <a:lvl4pPr marL="1600200" indent="-228600">
              <a:buClrTx/>
              <a:buFont typeface="Arial"/>
              <a:buChar char="•"/>
              <a:defRPr sz="1800" baseline="0">
                <a:solidFill>
                  <a:srgbClr val="3B3B3B"/>
                </a:solidFill>
                <a:latin typeface="Montserrat"/>
              </a:defRPr>
            </a:lvl4pPr>
            <a:lvl5pPr marL="2057400" indent="-228600">
              <a:buClrTx/>
              <a:buFont typeface="Arial"/>
              <a:buChar char="•"/>
              <a:defRPr sz="1800" baseline="0">
                <a:solidFill>
                  <a:srgbClr val="3B3B3B"/>
                </a:solidFill>
                <a:latin typeface="Montserra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98087" y="6079296"/>
            <a:ext cx="7462496" cy="41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400" dirty="0" smtClean="0">
                <a:solidFill>
                  <a:srgbClr val="3B3B3B"/>
                </a:solidFill>
                <a:latin typeface="Montserrat-Regular"/>
                <a:cs typeface="Montserrat-Regular"/>
              </a:rPr>
              <a:t>eCornell.com</a:t>
            </a:r>
            <a:endParaRPr lang="en-US" sz="1400" dirty="0">
              <a:solidFill>
                <a:srgbClr val="3B3B3B"/>
              </a:solidFill>
              <a:latin typeface="Montserrat-Regular"/>
              <a:cs typeface="Montserrat-Regular"/>
            </a:endParaRPr>
          </a:p>
        </p:txBody>
      </p:sp>
      <p:pic>
        <p:nvPicPr>
          <p:cNvPr id="7" name="Picture 6" descr="COR001.eCornell.Activator.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5" y="6228200"/>
            <a:ext cx="189830" cy="2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9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ing Media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98087" y="6079296"/>
            <a:ext cx="7462496" cy="41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400" dirty="0" smtClean="0">
                <a:solidFill>
                  <a:srgbClr val="3B3B3B"/>
                </a:solidFill>
                <a:latin typeface="Montserrat-Regular"/>
                <a:cs typeface="Montserrat-Regular"/>
              </a:rPr>
              <a:t>eCornell.com</a:t>
            </a:r>
            <a:endParaRPr lang="en-US" sz="1400" dirty="0">
              <a:solidFill>
                <a:srgbClr val="3B3B3B"/>
              </a:solidFill>
              <a:latin typeface="Montserrat-Regular"/>
              <a:cs typeface="Montserrat-Regular"/>
            </a:endParaRPr>
          </a:p>
        </p:txBody>
      </p:sp>
      <p:pic>
        <p:nvPicPr>
          <p:cNvPr id="5" name="Picture 4" descr="COR001.eCornell.Activator.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5" y="6228200"/>
            <a:ext cx="189830" cy="2375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0" i="0">
                <a:latin typeface="Montserrat-Bold"/>
                <a:cs typeface="Montserrat-Bold"/>
              </a:defRPr>
            </a:lvl1pPr>
          </a:lstStyle>
          <a:p>
            <a:r>
              <a:rPr lang="en-GB" dirty="0" smtClean="0"/>
              <a:t>Sub-Heading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4859314" y="1905000"/>
            <a:ext cx="3827486" cy="302364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3B3B3B"/>
                </a:solidFill>
                <a:latin typeface="Montserrat"/>
              </a:defRPr>
            </a:lvl1pPr>
            <a:lvl2pPr marL="45720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2pPr>
            <a:lvl3pPr marL="91440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3pPr>
            <a:lvl4pPr marL="137160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4pPr>
            <a:lvl5pPr marL="182880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Text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99161" y="1904999"/>
            <a:ext cx="3827486" cy="394863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rgbClr val="3B3B3B"/>
                </a:solidFill>
                <a:latin typeface="Montserrat"/>
              </a:defRPr>
            </a:lvl1pPr>
            <a:lvl2pPr marL="45720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2pPr>
            <a:lvl3pPr marL="91440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3pPr>
            <a:lvl4pPr marL="137160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4pPr>
            <a:lvl5pPr marL="182880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Insert Media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635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ing Media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0" i="0">
                <a:latin typeface="Montserrat-Bold"/>
                <a:cs typeface="Montserrat-Bold"/>
              </a:defRPr>
            </a:lvl1pPr>
          </a:lstStyle>
          <a:p>
            <a:r>
              <a:rPr lang="en-GB" dirty="0" smtClean="0"/>
              <a:t>Sub-Heading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83626"/>
            <a:ext cx="7854372" cy="815213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3B3B3B"/>
                </a:solidFill>
                <a:latin typeface="Montserrat"/>
              </a:defRPr>
            </a:lvl1pPr>
            <a:lvl2pPr marL="742950" indent="-285750">
              <a:buClrTx/>
              <a:buFont typeface="Arial"/>
              <a:buChar char="•"/>
              <a:defRPr sz="1800" baseline="0">
                <a:solidFill>
                  <a:srgbClr val="3B3B3B"/>
                </a:solidFill>
                <a:latin typeface="Montserrat"/>
              </a:defRPr>
            </a:lvl2pPr>
            <a:lvl3pPr marL="1143000" indent="-228600">
              <a:buClrTx/>
              <a:buFont typeface="Arial"/>
              <a:buChar char="•"/>
              <a:defRPr sz="1800" baseline="0">
                <a:solidFill>
                  <a:srgbClr val="3B3B3B"/>
                </a:solidFill>
                <a:latin typeface="Montserrat"/>
              </a:defRPr>
            </a:lvl3pPr>
            <a:lvl4pPr marL="1600200" indent="-228600">
              <a:buClrTx/>
              <a:buFont typeface="Arial"/>
              <a:buChar char="•"/>
              <a:defRPr sz="1800" baseline="0">
                <a:solidFill>
                  <a:srgbClr val="3B3B3B"/>
                </a:solidFill>
                <a:latin typeface="Montserrat"/>
              </a:defRPr>
            </a:lvl4pPr>
            <a:lvl5pPr marL="2057400" indent="-228600">
              <a:buClrTx/>
              <a:buFont typeface="Arial"/>
              <a:buChar char="•"/>
              <a:defRPr sz="1800" baseline="0">
                <a:solidFill>
                  <a:srgbClr val="3B3B3B"/>
                </a:solidFill>
                <a:latin typeface="Montserrat"/>
              </a:defRPr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98087" y="6079296"/>
            <a:ext cx="7462496" cy="41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400" dirty="0" smtClean="0">
                <a:solidFill>
                  <a:srgbClr val="3B3B3B"/>
                </a:solidFill>
                <a:latin typeface="Montserrat-Regular"/>
                <a:cs typeface="Montserrat-Regular"/>
              </a:rPr>
              <a:t>eCornell.com</a:t>
            </a:r>
            <a:endParaRPr lang="en-US" sz="1400" dirty="0">
              <a:solidFill>
                <a:srgbClr val="3B3B3B"/>
              </a:solidFill>
              <a:latin typeface="Montserrat-Regular"/>
              <a:cs typeface="Montserrat-Regular"/>
            </a:endParaRPr>
          </a:p>
        </p:txBody>
      </p:sp>
      <p:pic>
        <p:nvPicPr>
          <p:cNvPr id="7" name="Picture 6" descr="COR001.eCornell.Activator.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5" y="6228200"/>
            <a:ext cx="189830" cy="237565"/>
          </a:xfrm>
          <a:prstGeom prst="rect">
            <a:avLst/>
          </a:prstGeom>
        </p:spPr>
      </p:pic>
      <p:sp>
        <p:nvSpPr>
          <p:cNvPr id="8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499161" y="2995845"/>
            <a:ext cx="6845029" cy="285778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rgbClr val="3B3B3B"/>
                </a:solidFill>
                <a:latin typeface="Montserrat"/>
              </a:defRPr>
            </a:lvl1pPr>
            <a:lvl2pPr marL="45720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2pPr>
            <a:lvl3pPr marL="91440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3pPr>
            <a:lvl4pPr marL="137160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4pPr>
            <a:lvl5pPr marL="182880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Insert Media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088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98483"/>
          </a:xfrm>
          <a:prstGeom prst="rect">
            <a:avLst/>
          </a:prstGeom>
        </p:spPr>
        <p:txBody>
          <a:bodyPr vert="horz"/>
          <a:lstStyle>
            <a:lvl1pPr algn="l">
              <a:defRPr sz="1600" baseline="0">
                <a:solidFill>
                  <a:srgbClr val="3B3B3B"/>
                </a:solidFill>
                <a:latin typeface="Montserrat"/>
              </a:defRPr>
            </a:lvl1pPr>
          </a:lstStyle>
          <a:p>
            <a:r>
              <a:rPr lang="en-US" dirty="0" smtClean="0"/>
              <a:t>Caption Here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499161" y="1214905"/>
            <a:ext cx="8187639" cy="4707756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rgbClr val="3B3B3B"/>
                </a:solidFill>
                <a:latin typeface="Montserrat"/>
              </a:defRPr>
            </a:lvl1pPr>
            <a:lvl2pPr marL="45720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2pPr>
            <a:lvl3pPr marL="91440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3pPr>
            <a:lvl4pPr marL="137160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4pPr>
            <a:lvl5pPr marL="1828800" indent="0">
              <a:buFontTx/>
              <a:buNone/>
              <a:defRPr sz="1800" baseline="0">
                <a:solidFill>
                  <a:srgbClr val="3B3B3B"/>
                </a:solidFill>
                <a:latin typeface="Montserra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Insert Media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98087" y="6079296"/>
            <a:ext cx="7462496" cy="41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400" dirty="0" smtClean="0">
                <a:solidFill>
                  <a:srgbClr val="3B3B3B"/>
                </a:solidFill>
                <a:latin typeface="Montserrat-Regular"/>
                <a:cs typeface="Montserrat-Regular"/>
              </a:rPr>
              <a:t>eCornell.com</a:t>
            </a:r>
            <a:endParaRPr lang="en-US" sz="1400" dirty="0">
              <a:solidFill>
                <a:srgbClr val="3B3B3B"/>
              </a:solidFill>
              <a:latin typeface="Montserrat-Regular"/>
              <a:cs typeface="Montserrat-Regular"/>
            </a:endParaRPr>
          </a:p>
        </p:txBody>
      </p:sp>
      <p:pic>
        <p:nvPicPr>
          <p:cNvPr id="6" name="Picture 5" descr="COR001.eCornell.Activator.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5" y="6228200"/>
            <a:ext cx="189830" cy="2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0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001.eCornell.Logo.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89" y="739588"/>
            <a:ext cx="1561352" cy="40920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66775" y="1711324"/>
            <a:ext cx="3854490" cy="185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baseline="0">
                <a:solidFill>
                  <a:srgbClr val="3B3B3B"/>
                </a:solidFill>
                <a:latin typeface="Montserrat-Regular"/>
                <a:cs typeface="Montserrat-Regular"/>
              </a:defRPr>
            </a:lvl1pPr>
            <a:lvl2pPr marL="457200" indent="0">
              <a:buNone/>
              <a:defRPr sz="2800" b="0" i="0">
                <a:solidFill>
                  <a:srgbClr val="3B3B3B"/>
                </a:solidFill>
                <a:latin typeface="Montserrat-Regular"/>
                <a:cs typeface="Montserrat-Regular"/>
              </a:defRPr>
            </a:lvl2pPr>
            <a:lvl3pPr marL="914400" indent="0">
              <a:buNone/>
              <a:defRPr sz="2800" b="0" i="0">
                <a:solidFill>
                  <a:srgbClr val="3B3B3B"/>
                </a:solidFill>
                <a:latin typeface="Montserrat-Regular"/>
                <a:cs typeface="Montserrat-Regular"/>
              </a:defRPr>
            </a:lvl3pPr>
            <a:lvl4pPr marL="1371600" indent="0">
              <a:buNone/>
              <a:defRPr sz="2800" b="0" i="0">
                <a:solidFill>
                  <a:srgbClr val="3B3B3B"/>
                </a:solidFill>
                <a:latin typeface="Montserrat-Regular"/>
                <a:cs typeface="Montserrat-Regular"/>
              </a:defRPr>
            </a:lvl4pPr>
            <a:lvl5pPr marL="1828800" indent="0">
              <a:buNone/>
              <a:defRPr sz="2800" b="0" i="0">
                <a:solidFill>
                  <a:srgbClr val="3B3B3B"/>
                </a:solidFill>
                <a:latin typeface="Montserrat-Regular"/>
                <a:cs typeface="Montserrat-Regular"/>
              </a:defRPr>
            </a:lvl5pPr>
          </a:lstStyle>
          <a:p>
            <a:pPr lvl="0"/>
            <a:r>
              <a:rPr lang="en-US" dirty="0" smtClean="0"/>
              <a:t>Author name</a:t>
            </a:r>
          </a:p>
          <a:p>
            <a:pPr lvl="0"/>
            <a:r>
              <a:rPr lang="en-US" dirty="0" smtClean="0"/>
              <a:t>Author title</a:t>
            </a:r>
          </a:p>
          <a:p>
            <a:pPr lvl="0"/>
            <a:r>
              <a:rPr lang="en-US" dirty="0" smtClean="0"/>
              <a:t>Author email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1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1/1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1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helpdesk@ecornel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://www.redshift.ecornell.com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1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134" y="1452122"/>
            <a:ext cx="7772400" cy="2574305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i="1" dirty="0" err="1" smtClean="0">
                <a:solidFill>
                  <a:schemeClr val="bg1"/>
                </a:solidFill>
                <a:latin typeface="Lato Bold"/>
                <a:cs typeface="Lato Bold"/>
              </a:rPr>
              <a:t>RedShift</a:t>
            </a:r>
            <a:r>
              <a:rPr lang="en-US" sz="5300" i="1" dirty="0" smtClean="0">
                <a:solidFill>
                  <a:schemeClr val="bg1"/>
                </a:solidFill>
                <a:latin typeface="Lato Bold"/>
                <a:cs typeface="Lato Bold"/>
              </a:rPr>
              <a:t> </a:t>
            </a:r>
            <a:r>
              <a:rPr lang="en-US" sz="2700" i="1" dirty="0" smtClean="0">
                <a:solidFill>
                  <a:schemeClr val="bg1"/>
                </a:solidFill>
                <a:latin typeface="Lato Bold"/>
                <a:cs typeface="Lato Bold"/>
              </a:rPr>
              <a:t/>
            </a:r>
            <a:br>
              <a:rPr lang="en-US" sz="2700" i="1" dirty="0" smtClean="0">
                <a:solidFill>
                  <a:schemeClr val="bg1"/>
                </a:solidFill>
                <a:latin typeface="Lato Bold"/>
                <a:cs typeface="Lato Bold"/>
              </a:rPr>
            </a:br>
            <a:r>
              <a:rPr lang="en-US" sz="2200" dirty="0" smtClean="0"/>
              <a:t>Brings Cornell University to Current and Future Leaders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Ivy League meets real world</a:t>
            </a:r>
            <a:endParaRPr lang="en-US" sz="3600" i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780" y="5575821"/>
            <a:ext cx="877680" cy="877680"/>
          </a:xfrm>
          <a:prstGeom prst="rect">
            <a:avLst/>
          </a:prstGeom>
        </p:spPr>
      </p:pic>
      <p:pic>
        <p:nvPicPr>
          <p:cNvPr id="3" name="Picture 2" descr="Screen Shot 2013-12-09 at 11.49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4" y="508000"/>
            <a:ext cx="2095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1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852" b="2852"/>
          <a:stretch>
            <a:fillRect/>
          </a:stretch>
        </p:blipFill>
        <p:spPr>
          <a:xfrm>
            <a:off x="457200" y="490576"/>
            <a:ext cx="8229600" cy="5635096"/>
          </a:xfrm>
        </p:spPr>
      </p:pic>
      <p:sp>
        <p:nvSpPr>
          <p:cNvPr id="6" name="Rectangle 5"/>
          <p:cNvSpPr/>
          <p:nvPr/>
        </p:nvSpPr>
        <p:spPr>
          <a:xfrm>
            <a:off x="457200" y="423334"/>
            <a:ext cx="8229600" cy="499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4224867" y="2311400"/>
            <a:ext cx="1735665" cy="461665"/>
          </a:xfrm>
          <a:prstGeom prst="wedgeRectCallout">
            <a:avLst>
              <a:gd name="adj1" fmla="val -94463"/>
              <a:gd name="adj2" fmla="val -74316"/>
            </a:avLst>
          </a:prstGeom>
          <a:noFill/>
          <a:ln w="28575" cmpd="sng"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24867" y="2311400"/>
            <a:ext cx="17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information will be of interest</a:t>
            </a:r>
            <a:endParaRPr lang="en-US" sz="1200" dirty="0"/>
          </a:p>
        </p:txBody>
      </p:sp>
      <p:sp>
        <p:nvSpPr>
          <p:cNvPr id="10" name="Right Arrow 9"/>
          <p:cNvSpPr/>
          <p:nvPr/>
        </p:nvSpPr>
        <p:spPr>
          <a:xfrm>
            <a:off x="6079067" y="5304898"/>
            <a:ext cx="812800" cy="32543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3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7500" y="286754"/>
            <a:ext cx="7772400" cy="992983"/>
          </a:xfrm>
        </p:spPr>
        <p:txBody>
          <a:bodyPr>
            <a:normAutofit/>
          </a:bodyPr>
          <a:lstStyle/>
          <a:p>
            <a:r>
              <a:rPr lang="en-US" dirty="0" smtClean="0"/>
              <a:t>Course Environment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7331" y="1266975"/>
            <a:ext cx="4076957" cy="487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EA1E24"/>
                </a:solidFill>
                <a:latin typeface="Montserrat-Bold"/>
                <a:ea typeface="Montserrat-Bold"/>
                <a:cs typeface="Montserrat-Bold"/>
              </a:rPr>
              <a:t>Navigating Your </a:t>
            </a:r>
            <a:r>
              <a:rPr lang="en-US" sz="2800" dirty="0" smtClean="0">
                <a:solidFill>
                  <a:srgbClr val="EA1E24"/>
                </a:solidFill>
                <a:latin typeface="Montserrat-Bold"/>
                <a:ea typeface="Montserrat-Bold"/>
                <a:cs typeface="Montserrat-Bold"/>
              </a:rPr>
              <a:t>Course </a:t>
            </a:r>
            <a:endParaRPr lang="en-US" sz="2800" dirty="0">
              <a:solidFill>
                <a:srgbClr val="EA1E24"/>
              </a:solidFill>
              <a:latin typeface="Montserrat-Bold"/>
              <a:ea typeface="Montserrat-Bold"/>
              <a:cs typeface="Montserrat-Bold"/>
            </a:endParaRPr>
          </a:p>
        </p:txBody>
      </p:sp>
      <p:pic>
        <p:nvPicPr>
          <p:cNvPr id="3" name="Picture 2" descr="Screen shot 2013-12-12 at 8.48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572"/>
            <a:ext cx="9144000" cy="5000428"/>
          </a:xfrm>
          <a:prstGeom prst="rect">
            <a:avLst/>
          </a:prstGeom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-92575" y="2549161"/>
            <a:ext cx="1176308" cy="1785772"/>
          </a:xfrm>
          <a:prstGeom prst="ellipse">
            <a:avLst/>
          </a:prstGeom>
          <a:solidFill>
            <a:srgbClr val="3366FF">
              <a:alpha val="0"/>
            </a:srgbClr>
          </a:solidFill>
          <a:ln w="38100" cmpd="sng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267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 txBox="1">
            <a:spLocks/>
          </p:cNvSpPr>
          <p:nvPr/>
        </p:nvSpPr>
        <p:spPr bwMode="auto">
          <a:xfrm>
            <a:off x="295392" y="-193675"/>
            <a:ext cx="7772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9200"/>
              </a:lnSpc>
            </a:pPr>
            <a:r>
              <a:rPr lang="en-US" sz="2800" dirty="0">
                <a:solidFill>
                  <a:srgbClr val="EA1E24"/>
                </a:solidFill>
                <a:latin typeface="Montserrat-Bold"/>
                <a:ea typeface="Montserrat-Bold"/>
                <a:cs typeface="Montserrat-Bold"/>
              </a:rPr>
              <a:t>Navigating Your </a:t>
            </a:r>
            <a:r>
              <a:rPr lang="en-US" sz="2800" dirty="0" smtClean="0">
                <a:solidFill>
                  <a:srgbClr val="EA1E24"/>
                </a:solidFill>
                <a:latin typeface="Montserrat-Bold"/>
                <a:ea typeface="Montserrat-Bold"/>
                <a:cs typeface="Montserrat-Bold"/>
              </a:rPr>
              <a:t>Course </a:t>
            </a:r>
            <a:endParaRPr lang="en-US" sz="2800" dirty="0">
              <a:solidFill>
                <a:srgbClr val="EA1E24"/>
              </a:solidFill>
              <a:latin typeface="Montserrat-Bold"/>
              <a:ea typeface="Montserrat-Bold"/>
              <a:cs typeface="Montserrat-Bold"/>
            </a:endParaRPr>
          </a:p>
        </p:txBody>
      </p:sp>
      <p:sp>
        <p:nvSpPr>
          <p:cNvPr id="75778" name="TextBox 5"/>
          <p:cNvSpPr txBox="1">
            <a:spLocks noChangeArrowheads="1"/>
          </p:cNvSpPr>
          <p:nvPr/>
        </p:nvSpPr>
        <p:spPr bwMode="auto">
          <a:xfrm>
            <a:off x="898525" y="6078538"/>
            <a:ext cx="7462838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600"/>
              </a:lnSpc>
            </a:pPr>
            <a:r>
              <a:rPr lang="en-US" sz="1400">
                <a:solidFill>
                  <a:srgbClr val="3B3B3B"/>
                </a:solidFill>
                <a:latin typeface="Montserrat-Regular"/>
                <a:ea typeface="Montserrat-Regular"/>
                <a:cs typeface="Montserrat-Regular"/>
              </a:rPr>
              <a:t>eCornell.com</a:t>
            </a:r>
          </a:p>
        </p:txBody>
      </p:sp>
      <p:pic>
        <p:nvPicPr>
          <p:cNvPr id="75779" name="Picture 6" descr="COR001.eCornell.Activator.RG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3" y="6227763"/>
            <a:ext cx="190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TextBox 1"/>
          <p:cNvSpPr txBox="1">
            <a:spLocks noChangeArrowheads="1"/>
          </p:cNvSpPr>
          <p:nvPr/>
        </p:nvSpPr>
        <p:spPr bwMode="auto">
          <a:xfrm>
            <a:off x="2706688" y="7715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85" name="TextBox 19"/>
          <p:cNvSpPr txBox="1">
            <a:spLocks noChangeArrowheads="1"/>
          </p:cNvSpPr>
          <p:nvPr/>
        </p:nvSpPr>
        <p:spPr bwMode="auto">
          <a:xfrm>
            <a:off x="6654800" y="4060825"/>
            <a:ext cx="2197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Montserrat-Regular"/>
                <a:ea typeface="Montserrat-Regular"/>
                <a:cs typeface="Montserrat-Regular"/>
              </a:rPr>
              <a:t>In Modules, review </a:t>
            </a:r>
            <a:r>
              <a:rPr lang="en-US" sz="1600" dirty="0">
                <a:solidFill>
                  <a:srgbClr val="000000"/>
                </a:solidFill>
                <a:latin typeface="Montserrat-Regular"/>
                <a:ea typeface="Montserrat-Regular"/>
                <a:cs typeface="Montserrat-Regular"/>
              </a:rPr>
              <a:t>content </a:t>
            </a:r>
            <a:r>
              <a:rPr lang="en-US" sz="1600" dirty="0" smtClean="0">
                <a:solidFill>
                  <a:srgbClr val="000000"/>
                </a:solidFill>
                <a:latin typeface="Montserrat-Regular"/>
                <a:ea typeface="Montserrat-Regular"/>
                <a:cs typeface="Montserrat-Regular"/>
              </a:rPr>
              <a:t>&amp; complete required submissions</a:t>
            </a:r>
            <a:endParaRPr lang="en-US" sz="1600" dirty="0">
              <a:solidFill>
                <a:srgbClr val="000000"/>
              </a:solidFill>
              <a:latin typeface="Montserrat-Regular"/>
              <a:ea typeface="Montserrat-Regular"/>
              <a:cs typeface="Montserrat-Regular"/>
            </a:endParaRPr>
          </a:p>
        </p:txBody>
      </p:sp>
      <p:sp>
        <p:nvSpPr>
          <p:cNvPr id="75786" name="TextBox 20"/>
          <p:cNvSpPr>
            <a:spLocks noChangeArrowheads="1"/>
          </p:cNvSpPr>
          <p:nvPr/>
        </p:nvSpPr>
        <p:spPr bwMode="auto">
          <a:xfrm>
            <a:off x="5824538" y="4060825"/>
            <a:ext cx="754062" cy="733425"/>
          </a:xfrm>
          <a:prstGeom prst="leftArrow">
            <a:avLst>
              <a:gd name="adj1" fmla="val 50000"/>
              <a:gd name="adj2" fmla="val 5006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Picture 2" descr="Screen shot 2013-12-12 at 8.53.2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777"/>
            <a:ext cx="9144000" cy="4503761"/>
          </a:xfrm>
          <a:prstGeom prst="rect">
            <a:avLst/>
          </a:prstGeom>
        </p:spPr>
      </p:pic>
      <p:sp>
        <p:nvSpPr>
          <p:cNvPr id="75783" name="Oval 16"/>
          <p:cNvSpPr>
            <a:spLocks noChangeArrowheads="1"/>
          </p:cNvSpPr>
          <p:nvPr/>
        </p:nvSpPr>
        <p:spPr bwMode="auto">
          <a:xfrm>
            <a:off x="-38321" y="2618845"/>
            <a:ext cx="868582" cy="252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mpd="sng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848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7500" y="286754"/>
            <a:ext cx="7772400" cy="992983"/>
          </a:xfrm>
        </p:spPr>
        <p:txBody>
          <a:bodyPr>
            <a:normAutofit/>
          </a:bodyPr>
          <a:lstStyle/>
          <a:p>
            <a:r>
              <a:rPr lang="en-US" dirty="0" smtClean="0"/>
              <a:t>Meet with an Expert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0933" y="1279737"/>
            <a:ext cx="663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eCornell Expert Instructors: A Benefit of RedShift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29267" y="2260600"/>
            <a:ext cx="6789038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Help relating </a:t>
            </a:r>
            <a:r>
              <a:rPr lang="en-US" sz="2800" dirty="0">
                <a:solidFill>
                  <a:srgbClr val="000000"/>
                </a:solidFill>
              </a:rPr>
              <a:t>c</a:t>
            </a:r>
            <a:r>
              <a:rPr lang="en-US" sz="2800" dirty="0" smtClean="0">
                <a:solidFill>
                  <a:srgbClr val="000000"/>
                </a:solidFill>
              </a:rPr>
              <a:t>oncepts back to your work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Provide constructive feedback 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Answer content related questions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Objectively help you develop your ideas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95392" y="-193675"/>
            <a:ext cx="7772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9200"/>
              </a:lnSpc>
            </a:pPr>
            <a:r>
              <a:rPr lang="en-US" sz="2800" dirty="0" smtClean="0">
                <a:solidFill>
                  <a:srgbClr val="EA1E24"/>
                </a:solidFill>
                <a:latin typeface="Montserrat-Bold"/>
                <a:ea typeface="Montserrat-Bold"/>
                <a:cs typeface="Montserrat-Bold"/>
              </a:rPr>
              <a:t>Schedule an Appointment</a:t>
            </a:r>
            <a:endParaRPr lang="en-US" sz="2800" dirty="0">
              <a:solidFill>
                <a:srgbClr val="EA1E24"/>
              </a:solidFill>
              <a:latin typeface="Montserrat-Bold"/>
              <a:ea typeface="Montserrat-Bold"/>
              <a:cs typeface="Montserrat-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5498" y="977901"/>
            <a:ext cx="6894580" cy="41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3-12-10 at 12.29.45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100291"/>
            <a:ext cx="7975600" cy="3968841"/>
          </a:xfrm>
          <a:prstGeom prst="rect">
            <a:avLst/>
          </a:prstGeom>
        </p:spPr>
      </p:pic>
      <p:sp>
        <p:nvSpPr>
          <p:cNvPr id="6" name="TextBox 4"/>
          <p:cNvSpPr>
            <a:spLocks noChangeArrowheads="1"/>
          </p:cNvSpPr>
          <p:nvPr/>
        </p:nvSpPr>
        <p:spPr bwMode="auto">
          <a:xfrm rot="13484650">
            <a:off x="1050259" y="3899015"/>
            <a:ext cx="1430479" cy="735012"/>
          </a:xfrm>
          <a:prstGeom prst="leftArrow">
            <a:avLst>
              <a:gd name="adj1" fmla="val 50000"/>
              <a:gd name="adj2" fmla="val 4992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7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2-10 at 4.12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30300"/>
            <a:ext cx="5448300" cy="4229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60600" y="1035050"/>
            <a:ext cx="6083300" cy="3280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296870" y="3183322"/>
            <a:ext cx="6083300" cy="503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95392" y="-193675"/>
            <a:ext cx="7772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9200"/>
              </a:lnSpc>
            </a:pPr>
            <a:r>
              <a:rPr lang="en-US" sz="2800" dirty="0" smtClean="0">
                <a:solidFill>
                  <a:srgbClr val="EA1E24"/>
                </a:solidFill>
                <a:latin typeface="Montserrat-Bold"/>
                <a:ea typeface="Montserrat-Bold"/>
                <a:cs typeface="Montserrat-Bold"/>
              </a:rPr>
              <a:t>Appointment Confirmation</a:t>
            </a:r>
            <a:endParaRPr lang="en-US" sz="2800" dirty="0">
              <a:solidFill>
                <a:srgbClr val="EA1E24"/>
              </a:solidFill>
              <a:latin typeface="Montserrat-Bold"/>
              <a:ea typeface="Montserrat-Bold"/>
              <a:cs typeface="Montserrat-Bold"/>
            </a:endParaRPr>
          </a:p>
        </p:txBody>
      </p:sp>
    </p:spTree>
    <p:extLst>
      <p:ext uri="{BB962C8B-B14F-4D97-AF65-F5344CB8AC3E}">
        <p14:creationId xmlns:p14="http://schemas.microsoft.com/office/powerpoint/2010/main" val="355491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ctrTitle"/>
          </p:nvPr>
        </p:nvSpPr>
        <p:spPr bwMode="auto">
          <a:xfrm>
            <a:off x="406400" y="608013"/>
            <a:ext cx="7772400" cy="993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dirty="0" smtClean="0">
                <a:ea typeface="Lato Bold"/>
              </a:rPr>
              <a:t>Appointment Confirmation</a:t>
            </a:r>
          </a:p>
        </p:txBody>
      </p:sp>
      <p:pic>
        <p:nvPicPr>
          <p:cNvPr id="3" name="Picture 2" descr="Screen Shot 2014-10-07 at 12.29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3" y="1428834"/>
            <a:ext cx="6028267" cy="43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9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ts val="9200"/>
              </a:lnSpc>
            </a:pPr>
            <a:r>
              <a:rPr lang="en-US" dirty="0" smtClean="0">
                <a:solidFill>
                  <a:srgbClr val="EA1E24"/>
                </a:solidFill>
                <a:latin typeface="Montserrat-Bold"/>
                <a:ea typeface="Montserrat-Bold"/>
                <a:cs typeface="Montserrat-Bold"/>
              </a:rPr>
              <a:t>How to earn a Certificate </a:t>
            </a:r>
            <a:r>
              <a:rPr lang="en-US" dirty="0">
                <a:solidFill>
                  <a:srgbClr val="EA1E24"/>
                </a:solidFill>
                <a:latin typeface="Montserrat-Bold"/>
                <a:ea typeface="Montserrat-Bold"/>
                <a:cs typeface="Montserrat-Bold"/>
              </a:rPr>
              <a:t>Appointment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253" r="2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084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613" r="2613"/>
          <a:stretch>
            <a:fillRect/>
          </a:stretch>
        </p:blipFill>
        <p:spPr>
          <a:xfrm>
            <a:off x="457200" y="186266"/>
            <a:ext cx="8229600" cy="5939897"/>
          </a:xfrm>
        </p:spPr>
      </p:pic>
    </p:spTree>
    <p:extLst>
      <p:ext uri="{BB962C8B-B14F-4D97-AF65-F5344CB8AC3E}">
        <p14:creationId xmlns:p14="http://schemas.microsoft.com/office/powerpoint/2010/main" val="121949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ctrTitle"/>
          </p:nvPr>
        </p:nvSpPr>
        <p:spPr bwMode="auto">
          <a:xfrm>
            <a:off x="406400" y="608013"/>
            <a:ext cx="7772400" cy="993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Lato Bold"/>
              </a:rPr>
              <a:t>Best Practices</a:t>
            </a:r>
            <a:br>
              <a:rPr lang="en-US" dirty="0" smtClean="0">
                <a:ea typeface="Lato Bold"/>
              </a:rPr>
            </a:br>
            <a:endParaRPr lang="en-US" dirty="0" smtClean="0">
              <a:ea typeface="Lato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1900" y="1862930"/>
            <a:ext cx="5626100" cy="3698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3B3B3B"/>
                </a:solidFill>
                <a:latin typeface="Montserrat-Regular"/>
                <a:ea typeface="Montserrat-Regular"/>
                <a:cs typeface="Montserrat-Regular"/>
              </a:rPr>
              <a:t>Schedule ~ 10-12 hours per course</a:t>
            </a:r>
          </a:p>
          <a:p>
            <a:pPr marL="180975" indent="-342900">
              <a:lnSpc>
                <a:spcPct val="90000"/>
              </a:lnSpc>
              <a:buFont typeface="Arial"/>
              <a:buChar char="•"/>
            </a:pPr>
            <a:endParaRPr lang="en-US" sz="2000" dirty="0" smtClean="0">
              <a:solidFill>
                <a:srgbClr val="3B3B3B"/>
              </a:solidFill>
              <a:latin typeface="Montserrat-Regular"/>
              <a:ea typeface="Montserrat-Regular"/>
              <a:cs typeface="Montserrat-Regular"/>
            </a:endParaRPr>
          </a:p>
          <a:p>
            <a:pPr marL="180975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3B3B3B"/>
                </a:solidFill>
                <a:latin typeface="Montserrat-Regular"/>
                <a:ea typeface="Montserrat-Regular"/>
                <a:cs typeface="Montserrat-Regular"/>
              </a:rPr>
              <a:t>Aim to complete a course in ~ </a:t>
            </a:r>
            <a:r>
              <a:rPr lang="en-US" sz="2000" dirty="0">
                <a:solidFill>
                  <a:srgbClr val="3B3B3B"/>
                </a:solidFill>
                <a:latin typeface="Montserrat-Regular"/>
                <a:ea typeface="Montserrat-Regular"/>
                <a:cs typeface="Montserrat-Regular"/>
              </a:rPr>
              <a:t>3</a:t>
            </a:r>
            <a:r>
              <a:rPr lang="en-US" sz="2000" dirty="0" smtClean="0">
                <a:solidFill>
                  <a:srgbClr val="3B3B3B"/>
                </a:solidFill>
                <a:latin typeface="Montserrat-Regular"/>
                <a:ea typeface="Montserrat-Regular"/>
                <a:cs typeface="Montserrat-Regular"/>
              </a:rPr>
              <a:t> weeks</a:t>
            </a:r>
          </a:p>
          <a:p>
            <a:pPr marL="180975" indent="-342900">
              <a:lnSpc>
                <a:spcPct val="90000"/>
              </a:lnSpc>
              <a:buFont typeface="Arial"/>
              <a:buChar char="•"/>
            </a:pPr>
            <a:endParaRPr lang="en-US" sz="2000" dirty="0" smtClean="0">
              <a:solidFill>
                <a:srgbClr val="3B3B3B"/>
              </a:solidFill>
              <a:latin typeface="Montserrat-Regular"/>
              <a:ea typeface="Montserrat-Regular"/>
              <a:cs typeface="Montserrat-Regular"/>
            </a:endParaRPr>
          </a:p>
          <a:p>
            <a:pPr marL="180975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3B3B3B"/>
                </a:solidFill>
                <a:latin typeface="Montserrat-Regular"/>
                <a:ea typeface="Montserrat-Regular"/>
                <a:cs typeface="Montserrat-Regular"/>
              </a:rPr>
              <a:t>Earn a certificate in 3-6 months</a:t>
            </a:r>
          </a:p>
          <a:p>
            <a:pPr marL="180975" indent="-342900">
              <a:lnSpc>
                <a:spcPct val="90000"/>
              </a:lnSpc>
              <a:buFont typeface="Arial"/>
              <a:buChar char="•"/>
            </a:pPr>
            <a:endParaRPr lang="en-US" sz="2000" dirty="0" smtClean="0">
              <a:solidFill>
                <a:srgbClr val="3B3B3B"/>
              </a:solidFill>
              <a:latin typeface="Montserrat-Regular"/>
              <a:ea typeface="Montserrat-Regular"/>
              <a:cs typeface="Montserrat-Regular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3B3B3B"/>
                </a:solidFill>
                <a:latin typeface="Montserrat-Regular"/>
                <a:ea typeface="Montserrat-Regular"/>
                <a:cs typeface="Montserrat-Regular"/>
              </a:rPr>
              <a:t>Discuss business issues in </a:t>
            </a:r>
            <a:r>
              <a:rPr lang="en-US" sz="2000" smtClean="0">
                <a:solidFill>
                  <a:srgbClr val="3B3B3B"/>
                </a:solidFill>
                <a:latin typeface="Montserrat-Regular"/>
                <a:ea typeface="Montserrat-Regular"/>
                <a:cs typeface="Montserrat-Regular"/>
              </a:rPr>
              <a:t>Fourm</a:t>
            </a:r>
            <a:endParaRPr lang="en-US" sz="2000" dirty="0" smtClean="0">
              <a:solidFill>
                <a:srgbClr val="3B3B3B"/>
              </a:solidFill>
              <a:latin typeface="Montserrat-Regular"/>
              <a:ea typeface="Montserrat-Regular"/>
              <a:cs typeface="Montserrat-Regular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>
              <a:solidFill>
                <a:srgbClr val="3B3B3B"/>
              </a:solidFill>
              <a:latin typeface="Montserrat-Regular"/>
              <a:ea typeface="Montserrat-Regular"/>
              <a:cs typeface="Montserrat-Regular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3B3B3B"/>
                </a:solidFill>
                <a:latin typeface="Montserrat-Regular"/>
                <a:ea typeface="Montserrat-Regular"/>
                <a:cs typeface="Montserrat-Regular"/>
              </a:rPr>
              <a:t>Network with peers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>
              <a:solidFill>
                <a:srgbClr val="3B3B3B"/>
              </a:solidFill>
              <a:latin typeface="Montserrat-Regular"/>
              <a:ea typeface="Montserrat-Regular"/>
              <a:cs typeface="Montserrat-Regular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3B3B3B"/>
                </a:solidFill>
                <a:latin typeface="Montserrat-Regular"/>
                <a:ea typeface="Montserrat-Regular"/>
                <a:cs typeface="Montserrat-Regular"/>
              </a:rPr>
              <a:t>Collaborate on course outcomes once everyone has completed their own individual projects</a:t>
            </a:r>
          </a:p>
        </p:txBody>
      </p:sp>
    </p:spTree>
    <p:extLst>
      <p:ext uri="{BB962C8B-B14F-4D97-AF65-F5344CB8AC3E}">
        <p14:creationId xmlns:p14="http://schemas.microsoft.com/office/powerpoint/2010/main" val="177943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8484"/>
            <a:ext cx="7772400" cy="881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85800" y="2044700"/>
            <a:ext cx="8051800" cy="8594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1" kern="1200" baseline="0">
                <a:solidFill>
                  <a:srgbClr val="EA1E24"/>
                </a:solidFill>
                <a:latin typeface="Lato Bold"/>
                <a:ea typeface="+mj-ea"/>
                <a:cs typeface="Lato Bold"/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What is RedShift ?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		Benefits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How to Get Started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		User Dashboard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		Course Environment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Best Practices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Resources &amp; Support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6" name="Picture 5" descr="Sample Cert_Advanced Re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48" y="4368800"/>
            <a:ext cx="2528652" cy="1953958"/>
          </a:xfrm>
          <a:prstGeom prst="rect">
            <a:avLst/>
          </a:prstGeom>
          <a:ln w="57150" cmpd="thinThick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93790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5534" y="180359"/>
            <a:ext cx="7653867" cy="856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Resources &amp; Support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9100" y="1023535"/>
            <a:ext cx="5650681" cy="2645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Montserrat-Bold"/>
                <a:ea typeface="Montserrat-Bold"/>
                <a:cs typeface="Montserrat-Bold"/>
              </a:rPr>
              <a:t>Expert Instructors 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Montserrat-Bold"/>
                <a:ea typeface="Montserrat-Bold"/>
                <a:cs typeface="Montserrat-Bold"/>
              </a:rPr>
              <a:t>On-demand and unlimited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Montserrat-Bold"/>
                <a:ea typeface="Montserrat-Bold"/>
                <a:cs typeface="Montserrat-Bold"/>
              </a:rPr>
              <a:t>30 minute scheduling sessions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Montserrat-Bold"/>
                <a:ea typeface="Montserrat-Bold"/>
                <a:cs typeface="Montserrat-Bold"/>
              </a:rPr>
              <a:t>As many sessions as you need</a:t>
            </a: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chemeClr val="bg2"/>
              </a:solidFill>
              <a:latin typeface="Montserrat-Bold"/>
              <a:ea typeface="Montserrat-Bold"/>
              <a:cs typeface="Montserrat-Bold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Montserrat-Bold"/>
                <a:ea typeface="Montserrat-Bold"/>
                <a:cs typeface="Montserrat-Bold"/>
              </a:rPr>
              <a:t>Academic Support available through live chat &amp; email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Montserrat-Bold"/>
                <a:ea typeface="Montserrat-Bold"/>
                <a:cs typeface="Montserrat-Bold"/>
              </a:rPr>
              <a:t>Assignment </a:t>
            </a:r>
            <a:r>
              <a:rPr lang="en-US" dirty="0">
                <a:solidFill>
                  <a:schemeClr val="bg2"/>
                </a:solidFill>
                <a:latin typeface="Montserrat-Bold"/>
                <a:ea typeface="Montserrat-Bold"/>
                <a:cs typeface="Montserrat-Bold"/>
              </a:rPr>
              <a:t>q</a:t>
            </a:r>
            <a:r>
              <a:rPr lang="en-US" dirty="0" smtClean="0">
                <a:solidFill>
                  <a:schemeClr val="bg2"/>
                </a:solidFill>
                <a:latin typeface="Montserrat-Bold"/>
                <a:ea typeface="Montserrat-Bold"/>
                <a:cs typeface="Montserrat-Bold"/>
              </a:rPr>
              <a:t>uestions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Montserrat-Bold"/>
                <a:ea typeface="Montserrat-Bold"/>
                <a:cs typeface="Montserrat-Bold"/>
              </a:rPr>
              <a:t>Course </a:t>
            </a:r>
            <a:r>
              <a:rPr lang="en-US" dirty="0">
                <a:solidFill>
                  <a:schemeClr val="bg2"/>
                </a:solidFill>
                <a:latin typeface="Montserrat-Bold"/>
                <a:ea typeface="Montserrat-Bold"/>
                <a:cs typeface="Montserrat-Bold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Montserrat-Bold"/>
                <a:ea typeface="Montserrat-Bold"/>
                <a:cs typeface="Montserrat-Bold"/>
              </a:rPr>
              <a:t>ontent questions</a:t>
            </a:r>
          </a:p>
          <a:p>
            <a:pPr>
              <a:lnSpc>
                <a:spcPct val="90000"/>
              </a:lnSpc>
            </a:pPr>
            <a:endParaRPr lang="en-US" sz="2000" b="1" dirty="0" smtClean="0">
              <a:solidFill>
                <a:srgbClr val="EA1E24"/>
              </a:solidFill>
              <a:latin typeface="Montserrat-Bold"/>
              <a:ea typeface="Montserrat-Bold"/>
              <a:cs typeface="Montserrat-Bold"/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EA1E24"/>
              </a:solidFill>
              <a:latin typeface="Montserrat-Bold"/>
              <a:ea typeface="Montserrat-Bold"/>
              <a:cs typeface="Montserrat-Bold"/>
            </a:endParaRPr>
          </a:p>
        </p:txBody>
      </p:sp>
      <p:pic>
        <p:nvPicPr>
          <p:cNvPr id="2" name="Picture 1" descr="Screen Shot 2015-01-08 at 9.32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55" y="3039534"/>
            <a:ext cx="5939145" cy="363606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72733" y="4571999"/>
            <a:ext cx="685800" cy="270933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9400" y="494184"/>
            <a:ext cx="7772400" cy="6657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Resources &amp; Support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711199" y="1217647"/>
            <a:ext cx="61806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       </a:t>
            </a:r>
            <a:r>
              <a:rPr lang="en-US" sz="2000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Montserrat-Regular"/>
                <a:cs typeface="Montserrat-Regular"/>
              </a:rPr>
              <a:t>Problems with Access? </a:t>
            </a:r>
            <a:r>
              <a:rPr lang="en-US" sz="2000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Technical questions?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	 </a:t>
            </a:r>
            <a:r>
              <a:rPr lang="en-US" sz="2400" dirty="0">
                <a:solidFill>
                  <a:srgbClr val="000000"/>
                </a:solidFill>
                <a:latin typeface="Montserrat-Regular"/>
                <a:cs typeface="Montserrat-Regular"/>
              </a:rPr>
              <a:t>	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295649" y="1856368"/>
            <a:ext cx="4436283" cy="122550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 baseline="0">
                <a:solidFill>
                  <a:srgbClr val="3B3B3B"/>
                </a:solidFill>
                <a:latin typeface="Montserrat-Regular"/>
                <a:ea typeface="+mn-ea"/>
                <a:cs typeface="Montserrat-Regula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3B3B3B"/>
                </a:solidFill>
                <a:latin typeface="Montserrat-Regular"/>
                <a:ea typeface="+mn-ea"/>
                <a:cs typeface="Montserrat-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3B3B3B"/>
                </a:solidFill>
                <a:latin typeface="Montserrat-Regular"/>
                <a:ea typeface="+mn-ea"/>
                <a:cs typeface="Montserrat-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3B3B3B"/>
                </a:solidFill>
                <a:latin typeface="Montserrat-Regular"/>
                <a:ea typeface="+mn-ea"/>
                <a:cs typeface="Montserrat-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3B3B3B"/>
                </a:solidFill>
                <a:latin typeface="Montserrat-Regular"/>
                <a:ea typeface="+mn-ea"/>
                <a:cs typeface="Montserrat-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tx1"/>
                </a:solidFill>
              </a:rPr>
              <a:t>eCornell’s Help Desk</a:t>
            </a:r>
            <a:r>
              <a:rPr lang="en-US" sz="1800" dirty="0" smtClean="0"/>
              <a:t>	</a:t>
            </a:r>
            <a:r>
              <a:rPr lang="en-US" sz="1400" dirty="0" smtClean="0"/>
              <a:t>		</a:t>
            </a:r>
          </a:p>
          <a:p>
            <a:r>
              <a:rPr lang="en-US" sz="1400" u="sng" dirty="0" smtClean="0">
                <a:hlinkClick r:id="rId3"/>
              </a:rPr>
              <a:t>helpdesk@ecornell.com</a:t>
            </a:r>
            <a:endParaRPr lang="en-US" sz="1400" dirty="0" smtClean="0"/>
          </a:p>
          <a:p>
            <a:r>
              <a:rPr lang="en-US" sz="1400" dirty="0" smtClean="0"/>
              <a:t>800-801-0287 or 607-330-3200 x 4</a:t>
            </a:r>
          </a:p>
          <a:p>
            <a:r>
              <a:rPr lang="en-US" sz="1400" dirty="0" smtClean="0"/>
              <a:t>Monday – Friday: 24/5 Eastern Standard Time, U.S.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4964" y="4047067"/>
            <a:ext cx="41190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ontserrat-Regular"/>
                <a:cs typeface="Montserrat-Regular"/>
              </a:rPr>
              <a:t> </a:t>
            </a:r>
            <a:r>
              <a:rPr lang="en-US" b="1" dirty="0" smtClean="0">
                <a:solidFill>
                  <a:srgbClr val="EA1E24"/>
                </a:solidFill>
                <a:latin typeface="Montserrat-Regular"/>
                <a:cs typeface="Montserrat-Regular"/>
              </a:rPr>
              <a:t>General </a:t>
            </a:r>
            <a:r>
              <a:rPr lang="en-US" b="1" dirty="0">
                <a:solidFill>
                  <a:srgbClr val="EA1E24"/>
                </a:solidFill>
                <a:latin typeface="Montserrat-Regular"/>
                <a:cs typeface="Montserrat-Regular"/>
              </a:rPr>
              <a:t>a</a:t>
            </a:r>
            <a:r>
              <a:rPr lang="en-US" b="1" dirty="0" smtClean="0">
                <a:solidFill>
                  <a:srgbClr val="EA1E24"/>
                </a:solidFill>
                <a:latin typeface="Montserrat-Regular"/>
                <a:cs typeface="Montserrat-Regular"/>
              </a:rPr>
              <a:t>ccount questions</a:t>
            </a:r>
            <a:endParaRPr lang="en-US" b="1" dirty="0" smtClean="0">
              <a:solidFill>
                <a:srgbClr val="000000"/>
              </a:solidFill>
              <a:latin typeface="Montserrat-Regular"/>
              <a:cs typeface="Montserrat-Regular"/>
            </a:endParaRPr>
          </a:p>
          <a:p>
            <a:pPr lvl="1"/>
            <a:r>
              <a:rPr lang="en-US" sz="1400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Account Manager: Dee Stevenson</a:t>
            </a:r>
          </a:p>
          <a:p>
            <a:pPr lvl="1"/>
            <a:r>
              <a:rPr lang="en-US" sz="1400" dirty="0" err="1" smtClean="0">
                <a:solidFill>
                  <a:srgbClr val="000000"/>
                </a:solidFill>
                <a:latin typeface="Montserrat-Regular"/>
                <a:cs typeface="Montserrat-Regular"/>
              </a:rPr>
              <a:t>DStevenson@ecornell.com</a:t>
            </a:r>
            <a:endParaRPr lang="en-US" sz="1400" dirty="0" smtClean="0">
              <a:solidFill>
                <a:srgbClr val="000000"/>
              </a:solidFill>
              <a:latin typeface="Montserrat-Regular"/>
              <a:cs typeface="Montserrat-Regular"/>
            </a:endParaRPr>
          </a:p>
          <a:p>
            <a:pPr lvl="1"/>
            <a:r>
              <a:rPr lang="en-US" sz="1400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607-330-3250</a:t>
            </a:r>
            <a:r>
              <a:rPr lang="en-US" sz="1400" dirty="0">
                <a:solidFill>
                  <a:srgbClr val="000000"/>
                </a:solidFill>
                <a:latin typeface="Montserrat-Regular"/>
                <a:cs typeface="Montserrat-Regular"/>
              </a:rPr>
              <a:t>	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214964" y="2904067"/>
            <a:ext cx="5744635" cy="103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endParaRPr lang="en-US" dirty="0">
              <a:solidFill>
                <a:srgbClr val="EA1E24"/>
              </a:solidFill>
              <a:latin typeface="Montserrat-Bold"/>
              <a:ea typeface="Montserrat-Bold"/>
              <a:cs typeface="Montserrat-Bold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EA1E24"/>
                </a:solidFill>
                <a:latin typeface="Montserrat-Bold"/>
                <a:ea typeface="Montserrat-Bold"/>
                <a:cs typeface="Montserrat-Bold"/>
              </a:rPr>
              <a:t>Knowledge </a:t>
            </a:r>
            <a:r>
              <a:rPr lang="en-US" b="1" dirty="0" smtClean="0">
                <a:solidFill>
                  <a:srgbClr val="EA1E24"/>
                </a:solidFill>
                <a:latin typeface="Montserrat-Bold"/>
                <a:ea typeface="Montserrat-Bold"/>
                <a:cs typeface="Montserrat-Bold"/>
              </a:rPr>
              <a:t>Base</a:t>
            </a:r>
            <a:endParaRPr lang="en-US" b="1" dirty="0">
              <a:solidFill>
                <a:srgbClr val="EA1E24"/>
              </a:solidFill>
              <a:latin typeface="Montserrat-Bold"/>
              <a:ea typeface="Montserrat-Bold"/>
              <a:cs typeface="Montserrat-Bold"/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3B3B3B"/>
                </a:solidFill>
                <a:latin typeface="Montserrat-Bold"/>
                <a:ea typeface="Montserrat-Bold"/>
                <a:cs typeface="Montserrat-Bold"/>
              </a:rPr>
              <a:t>On-line, 24</a:t>
            </a:r>
            <a:r>
              <a:rPr lang="en-US" sz="1600" dirty="0">
                <a:solidFill>
                  <a:srgbClr val="3B3B3B"/>
                </a:solidFill>
                <a:latin typeface="Montserrat-Bold"/>
                <a:ea typeface="Montserrat-Bold"/>
                <a:cs typeface="Montserrat-Bold"/>
              </a:rPr>
              <a:t>/7 answers to frequently asked </a:t>
            </a:r>
            <a:r>
              <a:rPr lang="en-US" sz="1600" dirty="0" smtClean="0">
                <a:solidFill>
                  <a:srgbClr val="3B3B3B"/>
                </a:solidFill>
                <a:latin typeface="Montserrat-Bold"/>
                <a:ea typeface="Montserrat-Bold"/>
                <a:cs typeface="Montserrat-Bold"/>
              </a:rPr>
              <a:t>questions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3B3B3B"/>
                </a:solidFill>
                <a:latin typeface="Montserrat-Bold"/>
                <a:ea typeface="Montserrat-Bold"/>
                <a:cs typeface="Montserrat-Bold"/>
              </a:rPr>
              <a:t>Go </a:t>
            </a:r>
            <a:r>
              <a:rPr lang="en-US" sz="1600" dirty="0" smtClean="0">
                <a:solidFill>
                  <a:srgbClr val="3B3B3B"/>
                </a:solidFill>
                <a:latin typeface="Montserrat-Bold"/>
                <a:ea typeface="Montserrat-Bold"/>
                <a:cs typeface="Montserrat-Bold"/>
              </a:rPr>
              <a:t>to: </a:t>
            </a:r>
            <a:r>
              <a:rPr lang="en-US" sz="1600" dirty="0" err="1" smtClean="0">
                <a:solidFill>
                  <a:srgbClr val="3B3B3B"/>
                </a:solidFill>
                <a:latin typeface="Montserrat-Bold"/>
                <a:ea typeface="Montserrat-Bold"/>
                <a:cs typeface="Montserrat-Bold"/>
              </a:rPr>
              <a:t>ecornell.force.com</a:t>
            </a:r>
            <a:r>
              <a:rPr lang="en-US" sz="1600" dirty="0">
                <a:solidFill>
                  <a:srgbClr val="3B3B3B"/>
                </a:solidFill>
                <a:latin typeface="Montserrat-Bold"/>
                <a:ea typeface="Montserrat-Bold"/>
                <a:cs typeface="Montserrat-Bold"/>
              </a:rPr>
              <a:t>/</a:t>
            </a:r>
            <a:r>
              <a:rPr lang="en-US" sz="1600" dirty="0" err="1">
                <a:solidFill>
                  <a:srgbClr val="3B3B3B"/>
                </a:solidFill>
                <a:latin typeface="Montserrat-Bold"/>
                <a:ea typeface="Montserrat-Bold"/>
                <a:cs typeface="Montserrat-Bold"/>
              </a:rPr>
              <a:t>rshelp</a:t>
            </a:r>
            <a:endParaRPr lang="en-US" sz="1600" dirty="0">
              <a:solidFill>
                <a:srgbClr val="3B3B3B"/>
              </a:solidFill>
              <a:latin typeface="Montserrat-Bold"/>
              <a:ea typeface="Montserrat-Bold"/>
              <a:cs typeface="Montserrat-Bold"/>
            </a:endParaRPr>
          </a:p>
        </p:txBody>
      </p:sp>
    </p:spTree>
    <p:extLst>
      <p:ext uri="{BB962C8B-B14F-4D97-AF65-F5344CB8AC3E}">
        <p14:creationId xmlns:p14="http://schemas.microsoft.com/office/powerpoint/2010/main" val="280664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5518" y="1455270"/>
            <a:ext cx="8742327" cy="1293852"/>
            <a:chOff x="255518" y="1455270"/>
            <a:chExt cx="8742327" cy="12938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18" y="1455270"/>
              <a:ext cx="961772" cy="9617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907" y="1455270"/>
              <a:ext cx="961772" cy="9617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414" y="1455270"/>
              <a:ext cx="961772" cy="9617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921" y="1455270"/>
              <a:ext cx="961772" cy="9617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28" y="1455270"/>
              <a:ext cx="961772" cy="9617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2934" y="1455270"/>
              <a:ext cx="961772" cy="961772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1244732" y="1982221"/>
              <a:ext cx="3766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815854" y="1982221"/>
              <a:ext cx="3766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377580" y="1982221"/>
              <a:ext cx="3766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927301" y="1995776"/>
              <a:ext cx="3766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465196" y="1982221"/>
              <a:ext cx="3766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5518" y="2495206"/>
              <a:ext cx="10411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Montserrat-Bold"/>
                  <a:cs typeface="Montserrat-Bold"/>
                </a:rPr>
                <a:t>IVY LEAGUE</a:t>
              </a:r>
              <a:endParaRPr lang="en-US" sz="1050" i="1" dirty="0">
                <a:latin typeface="Montserrat-Bold"/>
                <a:cs typeface="Montserrat-Bold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66181" y="2495206"/>
              <a:ext cx="115018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Montserrat-Bold"/>
                  <a:cs typeface="Montserrat-Bold"/>
                </a:rPr>
                <a:t>100% ONLINE</a:t>
              </a:r>
              <a:endParaRPr lang="en-US" sz="1050" i="1" dirty="0">
                <a:latin typeface="Montserrat-Bold"/>
                <a:cs typeface="Montserrat-Bold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18068" y="2495206"/>
              <a:ext cx="11864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Montserrat-Bold"/>
                  <a:cs typeface="Montserrat-Bold"/>
                </a:rPr>
                <a:t>REAL-WORLD</a:t>
              </a:r>
              <a:endParaRPr lang="en-US" sz="1050" i="1" dirty="0">
                <a:latin typeface="Montserrat-Bold"/>
                <a:cs typeface="Montserrat-Bold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93639" y="2495206"/>
              <a:ext cx="13548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Montserrat-Bold"/>
                  <a:cs typeface="Montserrat-Bold"/>
                </a:rPr>
                <a:t>COLLABORATION</a:t>
              </a:r>
              <a:endParaRPr lang="en-US" sz="1050" i="1" dirty="0">
                <a:latin typeface="Montserrat-Bold"/>
                <a:cs typeface="Montserrat-Bold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9191" y="2495206"/>
              <a:ext cx="130756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Montserrat-Bold"/>
                  <a:cs typeface="Montserrat-Bold"/>
                </a:rPr>
                <a:t>1-TO-1 EXPERTS</a:t>
              </a:r>
              <a:endParaRPr lang="en-US" sz="1050" i="1" dirty="0">
                <a:latin typeface="Montserrat-Bold"/>
                <a:cs typeface="Montserrat-Bold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17696" y="2495206"/>
              <a:ext cx="118014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Montserrat-Bold"/>
                  <a:cs typeface="Montserrat-Bold"/>
                </a:rPr>
                <a:t>CERTIFICATES</a:t>
              </a:r>
              <a:endParaRPr lang="en-US" sz="1050" i="1" dirty="0">
                <a:latin typeface="Montserrat-Bold"/>
                <a:cs typeface="Montserrat-Bold"/>
              </a:endParaRPr>
            </a:p>
          </p:txBody>
        </p:sp>
      </p:grpSp>
      <p:sp>
        <p:nvSpPr>
          <p:cNvPr id="25" name="Title 3"/>
          <p:cNvSpPr txBox="1">
            <a:spLocks/>
          </p:cNvSpPr>
          <p:nvPr/>
        </p:nvSpPr>
        <p:spPr>
          <a:xfrm>
            <a:off x="274556" y="0"/>
            <a:ext cx="7772400" cy="16140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baseline="0">
                <a:solidFill>
                  <a:srgbClr val="EA1E24"/>
                </a:solidFill>
                <a:latin typeface="Montserrat"/>
                <a:ea typeface="+mj-ea"/>
                <a:cs typeface="Lato Bold"/>
              </a:defRPr>
            </a:lvl1pPr>
          </a:lstStyle>
          <a:p>
            <a:r>
              <a:rPr lang="en-US" sz="5400" i="1" dirty="0" smtClean="0"/>
              <a:t>What is </a:t>
            </a:r>
            <a:r>
              <a:rPr lang="en-US" sz="5400" i="1" dirty="0" err="1" smtClean="0"/>
              <a:t>RedShift</a:t>
            </a:r>
            <a:r>
              <a:rPr lang="en-US" sz="5400" i="1" dirty="0" smtClean="0"/>
              <a:t> ?</a:t>
            </a:r>
            <a:endParaRPr lang="en-US" sz="5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70562" y="3098800"/>
            <a:ext cx="660043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>
                <a:solidFill>
                  <a:srgbClr val="3B3B3B"/>
                </a:solidFill>
                <a:latin typeface="Montserrat-Regular"/>
                <a:cs typeface="Montserrat-Regular"/>
              </a:rPr>
              <a:t>MBA-level project-based, actionable Ivy League learning</a:t>
            </a:r>
          </a:p>
          <a:p>
            <a:pPr lvl="0"/>
            <a:r>
              <a:rPr lang="en-US" sz="2000" b="1" dirty="0" smtClean="0">
                <a:solidFill>
                  <a:srgbClr val="3B3B3B"/>
                </a:solidFill>
                <a:latin typeface="Montserrat-Regular"/>
                <a:cs typeface="Montserrat-Regular"/>
              </a:rPr>
              <a:t>45</a:t>
            </a:r>
            <a:r>
              <a:rPr lang="en-US" sz="2000" b="1" dirty="0">
                <a:solidFill>
                  <a:srgbClr val="3B3B3B"/>
                </a:solidFill>
                <a:latin typeface="Montserrat-Regular"/>
                <a:cs typeface="Montserrat-Regular"/>
              </a:rPr>
              <a:t>+ courses </a:t>
            </a:r>
            <a:r>
              <a:rPr lang="en-US" sz="2000" dirty="0">
                <a:solidFill>
                  <a:srgbClr val="3B3B3B"/>
                </a:solidFill>
                <a:latin typeface="Montserrat-Regular"/>
                <a:cs typeface="Montserrat-Regular"/>
              </a:rPr>
              <a:t>and</a:t>
            </a:r>
            <a:r>
              <a:rPr lang="en-US" sz="2000" b="1" dirty="0">
                <a:solidFill>
                  <a:srgbClr val="3B3B3B"/>
                </a:solidFill>
                <a:latin typeface="Montserrat-Regular"/>
                <a:cs typeface="Montserrat-Regular"/>
              </a:rPr>
              <a:t> 200+ topics </a:t>
            </a:r>
            <a:r>
              <a:rPr lang="en-US" sz="2000" dirty="0">
                <a:solidFill>
                  <a:srgbClr val="3B3B3B"/>
                </a:solidFill>
                <a:latin typeface="Montserrat-Regular"/>
                <a:cs typeface="Montserrat-Regular"/>
              </a:rPr>
              <a:t>on</a:t>
            </a:r>
            <a:r>
              <a:rPr lang="en-US" sz="2000" dirty="0" smtClean="0">
                <a:solidFill>
                  <a:srgbClr val="3B3B3B"/>
                </a:solidFill>
                <a:latin typeface="Montserrat-Regular"/>
                <a:cs typeface="Montserrat-Regular"/>
              </a:rPr>
              <a:t>:</a:t>
            </a:r>
          </a:p>
          <a:p>
            <a:pPr lvl="0"/>
            <a:endParaRPr lang="en-US" sz="2000" dirty="0">
              <a:solidFill>
                <a:srgbClr val="3B3B3B"/>
              </a:solidFill>
              <a:latin typeface="Montserrat-Regular"/>
              <a:cs typeface="Montserrat-Regular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>
                <a:solidFill>
                  <a:srgbClr val="3B3B3B"/>
                </a:solidFill>
                <a:latin typeface="Montserrat-Regular"/>
                <a:cs typeface="Montserrat-Regular"/>
              </a:rPr>
              <a:t>Leadership</a:t>
            </a:r>
            <a:endParaRPr lang="en-US" sz="2000" dirty="0">
              <a:solidFill>
                <a:srgbClr val="3B3B3B"/>
              </a:solidFill>
              <a:latin typeface="Montserrat-Regular"/>
              <a:cs typeface="Montserrat-Regular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>
                <a:solidFill>
                  <a:srgbClr val="3B3B3B"/>
                </a:solidFill>
                <a:latin typeface="Montserrat-Regular"/>
                <a:cs typeface="Montserrat-Regular"/>
              </a:rPr>
              <a:t>Marketing</a:t>
            </a:r>
            <a:endParaRPr lang="en-US" sz="2000" dirty="0">
              <a:solidFill>
                <a:srgbClr val="3B3B3B"/>
              </a:solidFill>
              <a:latin typeface="Montserrat-Regular"/>
              <a:cs typeface="Montserrat-Regular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>
                <a:solidFill>
                  <a:srgbClr val="3B3B3B"/>
                </a:solidFill>
                <a:latin typeface="Montserrat-Regular"/>
                <a:cs typeface="Montserrat-Regular"/>
              </a:rPr>
              <a:t>Strategy</a:t>
            </a:r>
            <a:endParaRPr lang="en-US" sz="2000" dirty="0">
              <a:solidFill>
                <a:srgbClr val="3B3B3B"/>
              </a:solidFill>
              <a:latin typeface="Montserrat-Regular"/>
              <a:cs typeface="Montserrat-Regular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>
                <a:solidFill>
                  <a:srgbClr val="3B3B3B"/>
                </a:solidFill>
                <a:latin typeface="Montserrat-Regular"/>
                <a:cs typeface="Montserrat-Regular"/>
              </a:rPr>
              <a:t>Project </a:t>
            </a:r>
            <a:r>
              <a:rPr lang="en-US" sz="2000" dirty="0">
                <a:solidFill>
                  <a:srgbClr val="3B3B3B"/>
                </a:solidFill>
                <a:latin typeface="Montserrat-Regular"/>
                <a:cs typeface="Montserrat-Regular"/>
              </a:rPr>
              <a:t>Execution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>
                <a:solidFill>
                  <a:srgbClr val="3B3B3B"/>
                </a:solidFill>
                <a:latin typeface="Montserrat-Regular"/>
                <a:cs typeface="Montserrat-Regular"/>
              </a:rPr>
              <a:t>High</a:t>
            </a:r>
            <a:r>
              <a:rPr lang="en-US" sz="2000" dirty="0">
                <a:solidFill>
                  <a:srgbClr val="3B3B3B"/>
                </a:solidFill>
                <a:latin typeface="Montserrat-Regular"/>
                <a:cs typeface="Montserrat-Regular"/>
              </a:rPr>
              <a:t>-Performance </a:t>
            </a:r>
            <a:r>
              <a:rPr lang="en-US" sz="2000" dirty="0" smtClean="0">
                <a:solidFill>
                  <a:srgbClr val="3B3B3B"/>
                </a:solidFill>
                <a:latin typeface="Montserrat-Regular"/>
                <a:cs typeface="Montserrat-Regular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162277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40943" y="488522"/>
            <a:ext cx="7965294" cy="206164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>
              <a:latin typeface="Constantia"/>
              <a:cs typeface="Constantia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440943" y="28861"/>
            <a:ext cx="7772400" cy="14951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baseline="0">
                <a:solidFill>
                  <a:srgbClr val="EA1E24"/>
                </a:solidFill>
                <a:latin typeface="Montserrat"/>
                <a:ea typeface="+mj-ea"/>
                <a:cs typeface="Lato Bold"/>
              </a:defRPr>
            </a:lvl1pPr>
          </a:lstStyle>
          <a:p>
            <a:pPr marL="285750" indent="-285750"/>
            <a:r>
              <a:rPr lang="en-US" sz="5400" i="1" dirty="0" smtClean="0"/>
              <a:t>Why RedShift?</a:t>
            </a:r>
            <a:r>
              <a:rPr lang="en-US" sz="2000" dirty="0">
                <a:latin typeface="Avenir Next Medium"/>
                <a:cs typeface="Avenir Next Medium"/>
              </a:rPr>
              <a:t/>
            </a:r>
            <a:br>
              <a:rPr lang="en-US" sz="2000" dirty="0">
                <a:latin typeface="Avenir Next Medium"/>
                <a:cs typeface="Avenir Next Medium"/>
              </a:rPr>
            </a:br>
            <a:endParaRPr lang="en-US" sz="2000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22475" y="1342741"/>
            <a:ext cx="8742327" cy="1293852"/>
            <a:chOff x="255518" y="1455270"/>
            <a:chExt cx="8742327" cy="12938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18" y="1455270"/>
              <a:ext cx="961772" cy="9617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907" y="1455270"/>
              <a:ext cx="961772" cy="9617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414" y="1455270"/>
              <a:ext cx="961772" cy="9617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921" y="1455270"/>
              <a:ext cx="961772" cy="9617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28" y="1455270"/>
              <a:ext cx="961772" cy="9617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2934" y="1455270"/>
              <a:ext cx="961772" cy="961772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1244732" y="1982221"/>
              <a:ext cx="3766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815854" y="1982221"/>
              <a:ext cx="3766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377580" y="1982221"/>
              <a:ext cx="3766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927301" y="1995776"/>
              <a:ext cx="3766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465196" y="1982221"/>
              <a:ext cx="3766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5518" y="2495206"/>
              <a:ext cx="10411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Montserrat-Bold"/>
                  <a:cs typeface="Montserrat-Bold"/>
                </a:rPr>
                <a:t>IVY LEAGUE</a:t>
              </a:r>
              <a:endParaRPr lang="en-US" sz="1050" i="1" dirty="0">
                <a:latin typeface="Montserrat-Bold"/>
                <a:cs typeface="Montserrat-Bold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66181" y="2495206"/>
              <a:ext cx="115018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Montserrat-Bold"/>
                  <a:cs typeface="Montserrat-Bold"/>
                </a:rPr>
                <a:t>100% ONLINE</a:t>
              </a:r>
              <a:endParaRPr lang="en-US" sz="1050" i="1" dirty="0">
                <a:latin typeface="Montserrat-Bold"/>
                <a:cs typeface="Montserrat-Bold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18068" y="2495206"/>
              <a:ext cx="11864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Montserrat-Bold"/>
                  <a:cs typeface="Montserrat-Bold"/>
                </a:rPr>
                <a:t>REAL-WORLD</a:t>
              </a:r>
              <a:endParaRPr lang="en-US" sz="1050" i="1" dirty="0">
                <a:latin typeface="Montserrat-Bold"/>
                <a:cs typeface="Montserrat-Bold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93639" y="2495206"/>
              <a:ext cx="13548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Montserrat-Bold"/>
                  <a:cs typeface="Montserrat-Bold"/>
                </a:rPr>
                <a:t>COLLABORATION</a:t>
              </a:r>
              <a:endParaRPr lang="en-US" sz="1050" i="1" dirty="0">
                <a:latin typeface="Montserrat-Bold"/>
                <a:cs typeface="Montserrat-Bold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49191" y="2495206"/>
              <a:ext cx="130756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Montserrat-Bold"/>
                  <a:cs typeface="Montserrat-Bold"/>
                </a:rPr>
                <a:t>1-TO-1 EXPERTS</a:t>
              </a:r>
              <a:endParaRPr lang="en-US" sz="1050" i="1" dirty="0">
                <a:latin typeface="Montserrat-Bold"/>
                <a:cs typeface="Montserrat-Bold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17696" y="2495206"/>
              <a:ext cx="118014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Montserrat-Bold"/>
                  <a:cs typeface="Montserrat-Bold"/>
                </a:rPr>
                <a:t>CERTIFICATES</a:t>
              </a:r>
              <a:endParaRPr lang="en-US" sz="1050" i="1" dirty="0">
                <a:latin typeface="Montserrat-Bold"/>
                <a:cs typeface="Montserrat-Bold"/>
              </a:endParaRPr>
            </a:p>
          </p:txBody>
        </p:sp>
      </p:grpSp>
      <p:sp>
        <p:nvSpPr>
          <p:cNvPr id="23" name="Title 3"/>
          <p:cNvSpPr txBox="1">
            <a:spLocks/>
          </p:cNvSpPr>
          <p:nvPr/>
        </p:nvSpPr>
        <p:spPr>
          <a:xfrm>
            <a:off x="467019" y="3364726"/>
            <a:ext cx="7772400" cy="1989667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baseline="0">
                <a:solidFill>
                  <a:srgbClr val="EA1E24"/>
                </a:solidFill>
                <a:latin typeface="Montserrat"/>
                <a:ea typeface="+mj-ea"/>
                <a:cs typeface="Lato Bold"/>
              </a:defRPr>
            </a:lvl1pPr>
          </a:lstStyle>
          <a:p>
            <a:pPr marL="685800" indent="-685800">
              <a:buFont typeface="Arial"/>
              <a:buChar char="•"/>
            </a:pPr>
            <a:r>
              <a:rPr lang="en-US" sz="5400" i="1" dirty="0"/>
              <a:t>Wide array of topics </a:t>
            </a:r>
            <a:endParaRPr lang="en-US" sz="5400" i="1" dirty="0" smtClean="0"/>
          </a:p>
          <a:p>
            <a:endParaRPr lang="en-US" sz="5400" i="1" dirty="0" smtClean="0"/>
          </a:p>
          <a:p>
            <a:pPr marL="685800" indent="-685800">
              <a:buFont typeface="Arial"/>
              <a:buChar char="•"/>
            </a:pPr>
            <a:r>
              <a:rPr lang="en-US" sz="5400" i="1" dirty="0" smtClean="0"/>
              <a:t>Directly </a:t>
            </a:r>
            <a:r>
              <a:rPr lang="en-US" sz="5400" i="1" dirty="0"/>
              <a:t>relatable assignments and </a:t>
            </a:r>
            <a:r>
              <a:rPr lang="en-US" sz="5400" i="1" dirty="0" smtClean="0"/>
              <a:t>projects</a:t>
            </a:r>
          </a:p>
          <a:p>
            <a:endParaRPr lang="en-US" sz="5400" i="1" dirty="0" smtClean="0"/>
          </a:p>
          <a:p>
            <a:pPr marL="685800" indent="-685800">
              <a:buFont typeface="Arial"/>
              <a:buChar char="•"/>
            </a:pPr>
            <a:r>
              <a:rPr lang="en-US" sz="5400" i="1" dirty="0" smtClean="0"/>
              <a:t>Apply </a:t>
            </a:r>
            <a:r>
              <a:rPr lang="en-US" sz="5400" i="1" dirty="0"/>
              <a:t>course concepts to your current workplace </a:t>
            </a:r>
            <a:r>
              <a:rPr lang="en-US" sz="5400" i="1" dirty="0" smtClean="0"/>
              <a:t>challenges</a:t>
            </a:r>
          </a:p>
          <a:p>
            <a:endParaRPr lang="en-US" sz="5400" i="1" dirty="0" smtClean="0"/>
          </a:p>
          <a:p>
            <a:pPr marL="685800" indent="-685800">
              <a:buFont typeface="Arial"/>
              <a:buChar char="•"/>
            </a:pPr>
            <a:r>
              <a:rPr lang="en-US" sz="5400" i="1" dirty="0" smtClean="0"/>
              <a:t>Unlimited </a:t>
            </a:r>
            <a:r>
              <a:rPr lang="en-US" sz="5400" i="1" dirty="0"/>
              <a:t>access to </a:t>
            </a:r>
            <a:r>
              <a:rPr lang="en-US" sz="5400" i="1" dirty="0" smtClean="0"/>
              <a:t>one-on-one </a:t>
            </a:r>
            <a:r>
              <a:rPr lang="en-US" sz="5400" i="1" dirty="0"/>
              <a:t>instructor </a:t>
            </a:r>
            <a:r>
              <a:rPr lang="en-US" sz="5400" i="1" dirty="0" smtClean="0"/>
              <a:t>feedback</a:t>
            </a:r>
            <a:endParaRPr lang="en-US" sz="5400" i="1" dirty="0"/>
          </a:p>
          <a:p>
            <a:r>
              <a:rPr lang="en-US" sz="2000" dirty="0" smtClean="0">
                <a:latin typeface="Avenir Next Medium"/>
                <a:cs typeface="Avenir Next Medium"/>
              </a:rPr>
              <a:t/>
            </a:r>
            <a:br>
              <a:rPr lang="en-US" sz="2000" dirty="0" smtClean="0">
                <a:latin typeface="Avenir Next Medium"/>
                <a:cs typeface="Avenir Next Medium"/>
              </a:rPr>
            </a:b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51398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ample Cert_Advanced Re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53" y="4803518"/>
            <a:ext cx="2528652" cy="1953958"/>
          </a:xfrm>
          <a:prstGeom prst="rect">
            <a:avLst/>
          </a:prstGeom>
          <a:ln w="57150" cmpd="thinThick">
            <a:solidFill>
              <a:schemeClr val="bg2"/>
            </a:solidFill>
          </a:ln>
        </p:spPr>
      </p:pic>
      <p:pic>
        <p:nvPicPr>
          <p:cNvPr id="23" name="Picture 22" descr="Susan Aleva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2"/>
          <a:stretch/>
        </p:blipFill>
        <p:spPr>
          <a:xfrm>
            <a:off x="398131" y="2991918"/>
            <a:ext cx="848231" cy="881100"/>
          </a:xfrm>
          <a:prstGeom prst="ellipse">
            <a:avLst/>
          </a:prstGeom>
        </p:spPr>
      </p:pic>
      <p:pic>
        <p:nvPicPr>
          <p:cNvPr id="25" name="Picture 24" descr="Robert Embirski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8" b="5469"/>
          <a:stretch/>
        </p:blipFill>
        <p:spPr>
          <a:xfrm>
            <a:off x="1861289" y="3007018"/>
            <a:ext cx="833535" cy="850900"/>
          </a:xfrm>
          <a:prstGeom prst="ellipse">
            <a:avLst/>
          </a:prstGeom>
        </p:spPr>
      </p:pic>
      <p:pic>
        <p:nvPicPr>
          <p:cNvPr id="26" name="Picture 25" descr="Jan Nickerson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1870" r="3930" b="11201"/>
          <a:stretch/>
        </p:blipFill>
        <p:spPr>
          <a:xfrm>
            <a:off x="3309751" y="2980795"/>
            <a:ext cx="932626" cy="903347"/>
          </a:xfrm>
          <a:prstGeom prst="ellipse">
            <a:avLst/>
          </a:prstGeom>
        </p:spPr>
      </p:pic>
      <p:pic>
        <p:nvPicPr>
          <p:cNvPr id="29" name="Picture 28" descr="Arun Sharma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r="560" b="18003"/>
          <a:stretch/>
        </p:blipFill>
        <p:spPr>
          <a:xfrm>
            <a:off x="4857304" y="2976818"/>
            <a:ext cx="948870" cy="911300"/>
          </a:xfrm>
          <a:prstGeom prst="ellipse">
            <a:avLst/>
          </a:prstGeom>
        </p:spPr>
      </p:pic>
      <p:pic>
        <p:nvPicPr>
          <p:cNvPr id="30" name="Picture 29" descr="Kay Green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t="1527" r="9327" b="5460"/>
          <a:stretch/>
        </p:blipFill>
        <p:spPr>
          <a:xfrm>
            <a:off x="6421101" y="2968095"/>
            <a:ext cx="886906" cy="928747"/>
          </a:xfrm>
          <a:prstGeom prst="ellipse">
            <a:avLst/>
          </a:prstGeom>
        </p:spPr>
      </p:pic>
      <p:pic>
        <p:nvPicPr>
          <p:cNvPr id="31" name="Picture 30" descr="Uwe Wagner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2" t="3272" r="11517" b="45190"/>
          <a:stretch/>
        </p:blipFill>
        <p:spPr>
          <a:xfrm>
            <a:off x="7922935" y="2981574"/>
            <a:ext cx="888294" cy="901788"/>
          </a:xfrm>
          <a:prstGeom prst="ellipse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942" y="3972466"/>
            <a:ext cx="174732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Susan </a:t>
            </a:r>
            <a:r>
              <a:rPr lang="en-US" sz="900" b="1" dirty="0" err="1" smtClean="0">
                <a:solidFill>
                  <a:srgbClr val="000000"/>
                </a:solidFill>
                <a:latin typeface="Montserrat-Regular"/>
                <a:cs typeface="Montserrat-Regular"/>
              </a:rPr>
              <a:t>Alevas</a:t>
            </a:r>
            <a:endParaRPr lang="en-US" sz="900" b="1" dirty="0" smtClean="0">
              <a:solidFill>
                <a:srgbClr val="000000"/>
              </a:solidFill>
              <a:latin typeface="Montserrat-Regular"/>
              <a:cs typeface="Montserrat-Regular"/>
            </a:endParaRP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High-Performance Leadership</a:t>
            </a:r>
          </a:p>
          <a:p>
            <a:pPr algn="ctr"/>
            <a:r>
              <a:rPr lang="en-US" sz="800" i="1" dirty="0">
                <a:solidFill>
                  <a:schemeClr val="bg2"/>
                </a:solidFill>
                <a:latin typeface="Montserrat-Regular"/>
                <a:cs typeface="Montserrat-Regular"/>
              </a:rPr>
              <a:t>Senior HR </a:t>
            </a:r>
            <a:r>
              <a:rPr lang="en-US" sz="800" i="1" dirty="0" smtClean="0">
                <a:solidFill>
                  <a:schemeClr val="bg2"/>
                </a:solidFill>
                <a:latin typeface="Montserrat-Regular"/>
                <a:cs typeface="Montserrat-Regular"/>
              </a:rPr>
              <a:t>Executive</a:t>
            </a:r>
          </a:p>
          <a:p>
            <a:pPr algn="ctr"/>
            <a:r>
              <a:rPr lang="en-US" sz="800" i="1" dirty="0" smtClean="0">
                <a:solidFill>
                  <a:schemeClr val="bg2"/>
                </a:solidFill>
                <a:latin typeface="Montserrat-Regular"/>
                <a:cs typeface="Montserrat-Regular"/>
              </a:rPr>
              <a:t> </a:t>
            </a:r>
            <a:r>
              <a:rPr lang="en-US" sz="800" i="1" dirty="0">
                <a:solidFill>
                  <a:schemeClr val="bg2"/>
                </a:solidFill>
                <a:latin typeface="Montserrat-Regular"/>
                <a:cs typeface="Montserrat-Regular"/>
              </a:rPr>
              <a:t>and Lawyer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43206" y="3957132"/>
            <a:ext cx="1858068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Robert </a:t>
            </a:r>
            <a:r>
              <a:rPr lang="en-US" sz="900" b="1" dirty="0" err="1" smtClean="0">
                <a:solidFill>
                  <a:srgbClr val="000000"/>
                </a:solidFill>
                <a:latin typeface="Montserrat-Regular"/>
                <a:cs typeface="Montserrat-Regular"/>
              </a:rPr>
              <a:t>Emborski</a:t>
            </a:r>
            <a:endParaRPr lang="en-US" sz="900" b="1" dirty="0" smtClean="0">
              <a:solidFill>
                <a:srgbClr val="000000"/>
              </a:solidFill>
              <a:latin typeface="Montserrat-Regular"/>
              <a:cs typeface="Montserrat-Regular"/>
            </a:endParaRP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Project Leadership</a:t>
            </a:r>
          </a:p>
          <a:p>
            <a:pPr algn="ctr"/>
            <a:r>
              <a:rPr lang="en-US" sz="800" i="1" dirty="0">
                <a:solidFill>
                  <a:srgbClr val="000000"/>
                </a:solidFill>
                <a:latin typeface="Montserrat-Regular"/>
                <a:cs typeface="Montserrat-Regular"/>
              </a:rPr>
              <a:t>Project </a:t>
            </a:r>
            <a:r>
              <a:rPr lang="en-US" sz="800" i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Manager</a:t>
            </a:r>
          </a:p>
          <a:p>
            <a:pPr algn="ctr"/>
            <a:r>
              <a:rPr lang="en-US" sz="800" i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 </a:t>
            </a:r>
            <a:r>
              <a:rPr lang="en-US" sz="800" i="1" dirty="0">
                <a:solidFill>
                  <a:srgbClr val="000000"/>
                </a:solidFill>
                <a:latin typeface="Montserrat-Regular"/>
                <a:cs typeface="Montserrat-Regular"/>
              </a:rPr>
              <a:t>and </a:t>
            </a:r>
            <a:r>
              <a:rPr lang="en-US" sz="800" i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Business Analyst</a:t>
            </a:r>
          </a:p>
          <a:p>
            <a:pPr algn="ctr"/>
            <a:r>
              <a:rPr lang="en-US" sz="800" i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 </a:t>
            </a:r>
            <a:r>
              <a:rPr lang="en-US" sz="800" i="1" dirty="0">
                <a:solidFill>
                  <a:srgbClr val="000000"/>
                </a:solidFill>
                <a:latin typeface="Montserrat-Regular"/>
                <a:cs typeface="Montserrat-Regular"/>
              </a:rPr>
              <a:t>for </a:t>
            </a:r>
            <a:r>
              <a:rPr lang="en-US" sz="800" i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IT and Professional Services</a:t>
            </a:r>
            <a:endParaRPr lang="en-US" sz="800" i="1" dirty="0">
              <a:solidFill>
                <a:srgbClr val="000000"/>
              </a:solidFill>
              <a:latin typeface="Montserrat-Regular"/>
              <a:cs typeface="Montserrat-Regular"/>
            </a:endParaRPr>
          </a:p>
          <a:p>
            <a:pPr algn="ctr"/>
            <a:endParaRPr lang="en-US" sz="800" i="1" dirty="0">
              <a:solidFill>
                <a:srgbClr val="000000"/>
              </a:solidFill>
              <a:latin typeface="Montserrat-Regular"/>
              <a:cs typeface="Montserrat-Regula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74737" y="3957132"/>
            <a:ext cx="160036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Jan Nickerson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Management Reporting</a:t>
            </a:r>
          </a:p>
          <a:p>
            <a:pPr algn="ctr"/>
            <a:r>
              <a:rPr lang="en-US" sz="800" i="1" dirty="0">
                <a:solidFill>
                  <a:srgbClr val="000000"/>
                </a:solidFill>
                <a:latin typeface="Montserrat-Regular"/>
                <a:cs typeface="Montserrat-Regular"/>
              </a:rPr>
              <a:t>Corporate Executive </a:t>
            </a:r>
            <a:r>
              <a:rPr lang="en-US" sz="800" i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in the </a:t>
            </a:r>
          </a:p>
          <a:p>
            <a:pPr algn="ctr"/>
            <a:r>
              <a:rPr lang="en-US" sz="800" i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High Tech </a:t>
            </a:r>
            <a:r>
              <a:rPr lang="en-US" sz="800" i="1" dirty="0">
                <a:solidFill>
                  <a:srgbClr val="000000"/>
                </a:solidFill>
                <a:latin typeface="Montserrat-Regular"/>
                <a:cs typeface="Montserrat-Regular"/>
              </a:rPr>
              <a:t>and </a:t>
            </a:r>
            <a:endParaRPr lang="en-US" sz="800" i="1" dirty="0" smtClean="0">
              <a:solidFill>
                <a:srgbClr val="000000"/>
              </a:solidFill>
              <a:latin typeface="Montserrat-Regular"/>
              <a:cs typeface="Montserrat-Regular"/>
            </a:endParaRPr>
          </a:p>
          <a:p>
            <a:pPr algn="ctr"/>
            <a:r>
              <a:rPr lang="en-US" sz="800" i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Consumer </a:t>
            </a:r>
            <a:r>
              <a:rPr lang="en-US" sz="800" i="1" dirty="0">
                <a:solidFill>
                  <a:srgbClr val="000000"/>
                </a:solidFill>
                <a:latin typeface="Montserrat-Regular"/>
                <a:cs typeface="Montserrat-Regular"/>
              </a:rPr>
              <a:t>Industries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23853" y="3972466"/>
            <a:ext cx="14989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err="1" smtClean="0">
                <a:solidFill>
                  <a:srgbClr val="000000"/>
                </a:solidFill>
                <a:latin typeface="Montserrat-Regular"/>
                <a:cs typeface="Montserrat-Regular"/>
              </a:rPr>
              <a:t>Arun</a:t>
            </a:r>
            <a:r>
              <a:rPr lang="en-US" sz="900" b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 Sharma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Business Strategy</a:t>
            </a:r>
          </a:p>
          <a:p>
            <a:pPr algn="ctr"/>
            <a:r>
              <a:rPr lang="en-US" sz="800" i="1" dirty="0">
                <a:solidFill>
                  <a:srgbClr val="000000"/>
                </a:solidFill>
                <a:latin typeface="Montserrat-Regular"/>
                <a:cs typeface="Montserrat-Regular"/>
              </a:rPr>
              <a:t>Managing Partner in the </a:t>
            </a:r>
            <a:endParaRPr lang="en-US" sz="800" i="1" dirty="0" smtClean="0">
              <a:solidFill>
                <a:srgbClr val="000000"/>
              </a:solidFill>
              <a:latin typeface="Montserrat-Regular"/>
              <a:cs typeface="Montserrat-Regular"/>
            </a:endParaRPr>
          </a:p>
          <a:p>
            <a:pPr algn="ctr"/>
            <a:r>
              <a:rPr lang="en-US" sz="800" i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Financial </a:t>
            </a:r>
            <a:r>
              <a:rPr lang="en-US" sz="800" i="1" dirty="0">
                <a:solidFill>
                  <a:srgbClr val="000000"/>
                </a:solidFill>
                <a:latin typeface="Montserrat-Regular"/>
                <a:cs typeface="Montserrat-Regular"/>
              </a:rPr>
              <a:t>Services Sector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56845" y="3972466"/>
            <a:ext cx="185602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Kay Green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Data-Driven Marketing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Marketing Strategy</a:t>
            </a:r>
          </a:p>
          <a:p>
            <a:pPr algn="ctr"/>
            <a:r>
              <a:rPr lang="en-US" sz="800" i="1" dirty="0">
                <a:solidFill>
                  <a:srgbClr val="000000"/>
                </a:solidFill>
                <a:latin typeface="Montserrat-Regular"/>
                <a:cs typeface="Montserrat-Regular"/>
              </a:rPr>
              <a:t>CEO/President </a:t>
            </a:r>
            <a:endParaRPr lang="en-US" sz="800" i="1" dirty="0" smtClean="0">
              <a:solidFill>
                <a:srgbClr val="000000"/>
              </a:solidFill>
              <a:latin typeface="Montserrat-Regular"/>
              <a:cs typeface="Montserrat-Regular"/>
            </a:endParaRPr>
          </a:p>
          <a:p>
            <a:pPr algn="ctr"/>
            <a:r>
              <a:rPr lang="en-US" sz="800" i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with </a:t>
            </a:r>
            <a:r>
              <a:rPr lang="en-US" sz="800" i="1" dirty="0">
                <a:solidFill>
                  <a:srgbClr val="000000"/>
                </a:solidFill>
                <a:latin typeface="Montserrat-Regular"/>
                <a:cs typeface="Montserrat-Regular"/>
              </a:rPr>
              <a:t>expertise in </a:t>
            </a:r>
            <a:r>
              <a:rPr lang="en-US" sz="800" i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Corporate and</a:t>
            </a:r>
          </a:p>
          <a:p>
            <a:pPr algn="ctr"/>
            <a:r>
              <a:rPr lang="en-US" sz="800" i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 </a:t>
            </a:r>
            <a:r>
              <a:rPr lang="en-US" sz="800" i="1" dirty="0">
                <a:solidFill>
                  <a:srgbClr val="000000"/>
                </a:solidFill>
                <a:latin typeface="Montserrat-Regular"/>
                <a:cs typeface="Montserrat-Regular"/>
              </a:rPr>
              <a:t>Small Business Marketing</a:t>
            </a:r>
          </a:p>
          <a:p>
            <a:pPr algn="ctr"/>
            <a:endParaRPr lang="en-US" sz="800" i="1" dirty="0">
              <a:solidFill>
                <a:srgbClr val="000000"/>
              </a:solidFill>
              <a:latin typeface="Montserrat-Regular"/>
              <a:cs typeface="Montserrat-Regular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14349" y="3972466"/>
            <a:ext cx="1334298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err="1" smtClean="0">
                <a:solidFill>
                  <a:srgbClr val="000000"/>
                </a:solidFill>
                <a:latin typeface="Montserrat-Regular"/>
                <a:cs typeface="Montserrat-Regular"/>
              </a:rPr>
              <a:t>Uwe</a:t>
            </a:r>
            <a:r>
              <a:rPr lang="en-US" sz="900" b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 Wagner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Marketing Strategy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New Media Marketing</a:t>
            </a:r>
          </a:p>
          <a:p>
            <a:pPr algn="ctr"/>
            <a:r>
              <a:rPr lang="en-US" sz="800" i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C-Level Executive</a:t>
            </a:r>
          </a:p>
          <a:p>
            <a:pPr algn="ctr"/>
            <a:r>
              <a:rPr lang="en-US" sz="800" i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 in the International </a:t>
            </a:r>
          </a:p>
          <a:p>
            <a:pPr algn="ctr"/>
            <a:r>
              <a:rPr lang="en-US" sz="800" i="1" dirty="0" smtClean="0">
                <a:solidFill>
                  <a:srgbClr val="000000"/>
                </a:solidFill>
                <a:latin typeface="Montserrat-Regular"/>
                <a:cs typeface="Montserrat-Regular"/>
              </a:rPr>
              <a:t>Hospitality Industry</a:t>
            </a:r>
            <a:endParaRPr lang="en-US" sz="800" i="1" dirty="0">
              <a:solidFill>
                <a:srgbClr val="000000"/>
              </a:solidFill>
              <a:latin typeface="Montserrat-Regular"/>
              <a:cs typeface="Montserrat-Regular"/>
            </a:endParaRPr>
          </a:p>
        </p:txBody>
      </p:sp>
      <p:sp>
        <p:nvSpPr>
          <p:cNvPr id="40" name="Title 3"/>
          <p:cNvSpPr txBox="1">
            <a:spLocks noGrp="1"/>
          </p:cNvSpPr>
          <p:nvPr>
            <p:ph type="ctrTitle"/>
          </p:nvPr>
        </p:nvSpPr>
        <p:spPr>
          <a:xfrm>
            <a:off x="356177" y="111991"/>
            <a:ext cx="7772400" cy="99298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baseline="0">
                <a:solidFill>
                  <a:srgbClr val="EA1E24"/>
                </a:solidFill>
                <a:latin typeface="Montserrat"/>
                <a:ea typeface="+mj-ea"/>
                <a:cs typeface="Lato Bold"/>
              </a:defRPr>
            </a:lvl1pPr>
          </a:lstStyle>
          <a:p>
            <a:r>
              <a:rPr lang="en-US" sz="5400" i="1" dirty="0" smtClean="0"/>
              <a:t>Expert Instructors</a:t>
            </a:r>
            <a:endParaRPr lang="en-US" sz="5400" i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255518" y="1455270"/>
            <a:ext cx="8742327" cy="1293852"/>
            <a:chOff x="255518" y="1455270"/>
            <a:chExt cx="8742327" cy="129385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0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18" y="1455270"/>
              <a:ext cx="961772" cy="96177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907" y="1455270"/>
              <a:ext cx="961772" cy="96177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414" y="1455270"/>
              <a:ext cx="961772" cy="96177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921" y="1455270"/>
              <a:ext cx="961772" cy="96177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28" y="1455270"/>
              <a:ext cx="961772" cy="96177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2934" y="1455270"/>
              <a:ext cx="961772" cy="961772"/>
            </a:xfrm>
            <a:prstGeom prst="rect">
              <a:avLst/>
            </a:prstGeom>
          </p:spPr>
        </p:pic>
        <p:cxnSp>
          <p:nvCxnSpPr>
            <p:cNvPr id="48" name="Straight Arrow Connector 47"/>
            <p:cNvCxnSpPr/>
            <p:nvPr/>
          </p:nvCxnSpPr>
          <p:spPr>
            <a:xfrm>
              <a:off x="1244732" y="1982221"/>
              <a:ext cx="3766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2815854" y="1982221"/>
              <a:ext cx="3766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377580" y="1982221"/>
              <a:ext cx="3766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927301" y="1995776"/>
              <a:ext cx="3766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465196" y="1982221"/>
              <a:ext cx="3766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55518" y="2495206"/>
              <a:ext cx="10411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BD2D3"/>
                  </a:solidFill>
                  <a:latin typeface="Montserrat-Bold"/>
                  <a:cs typeface="Montserrat-Bold"/>
                </a:rPr>
                <a:t>IVY LEAGUE</a:t>
              </a:r>
              <a:endParaRPr lang="en-US" sz="1050" i="1" dirty="0">
                <a:solidFill>
                  <a:srgbClr val="FBD2D3"/>
                </a:solidFill>
                <a:latin typeface="Montserrat-Bold"/>
                <a:cs typeface="Montserrat-Bold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66181" y="2495206"/>
              <a:ext cx="115018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BD2D3"/>
                  </a:solidFill>
                  <a:latin typeface="Montserrat-Bold"/>
                  <a:cs typeface="Montserrat-Bold"/>
                </a:rPr>
                <a:t>100% ONLINE</a:t>
              </a:r>
              <a:endParaRPr lang="en-US" sz="1050" i="1" dirty="0">
                <a:solidFill>
                  <a:srgbClr val="FBD2D3"/>
                </a:solidFill>
                <a:latin typeface="Montserrat-Bold"/>
                <a:cs typeface="Montserrat-Bold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18068" y="2495206"/>
              <a:ext cx="11864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BD2D3"/>
                  </a:solidFill>
                  <a:latin typeface="Montserrat-Bold"/>
                  <a:cs typeface="Montserrat-Bold"/>
                </a:rPr>
                <a:t>REAL-WORLD</a:t>
              </a:r>
              <a:endParaRPr lang="en-US" sz="1050" i="1" dirty="0">
                <a:solidFill>
                  <a:srgbClr val="FBD2D3"/>
                </a:solidFill>
                <a:latin typeface="Montserrat-Bold"/>
                <a:cs typeface="Montserrat-Bold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93639" y="2495206"/>
              <a:ext cx="13548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BD2D3"/>
                  </a:solidFill>
                  <a:latin typeface="Montserrat-Bold"/>
                  <a:cs typeface="Montserrat-Bold"/>
                </a:rPr>
                <a:t>COLLABORATION</a:t>
              </a:r>
              <a:endParaRPr lang="en-US" sz="1050" i="1" dirty="0">
                <a:solidFill>
                  <a:srgbClr val="FBD2D3"/>
                </a:solidFill>
                <a:latin typeface="Montserrat-Bold"/>
                <a:cs typeface="Montserrat-Bold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49191" y="2495206"/>
              <a:ext cx="131149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Montserrat-Bold"/>
                  <a:cs typeface="Montserrat-Bold"/>
                </a:rPr>
                <a:t>1-TO-1 EXPERTS</a:t>
              </a:r>
              <a:endParaRPr lang="en-US" sz="1050" i="1" dirty="0">
                <a:latin typeface="Montserrat-Bold"/>
                <a:cs typeface="Montserrat-Bold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817696" y="2495206"/>
              <a:ext cx="118014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latin typeface="Montserrat-Bold"/>
                  <a:cs typeface="Montserrat-Bold"/>
                </a:rPr>
                <a:t>CERTIFICATES</a:t>
              </a:r>
              <a:endParaRPr lang="en-US" sz="1050" i="1" dirty="0">
                <a:latin typeface="Montserrat-Bold"/>
                <a:cs typeface="Montserrat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007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1300" y="417983"/>
            <a:ext cx="7772400" cy="992983"/>
          </a:xfrm>
        </p:spPr>
        <p:txBody>
          <a:bodyPr>
            <a:normAutofit/>
          </a:bodyPr>
          <a:lstStyle/>
          <a:p>
            <a:r>
              <a:rPr lang="en-US" dirty="0" smtClean="0"/>
              <a:t>How to Get Started</a:t>
            </a:r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41300" y="1384533"/>
            <a:ext cx="4567767" cy="36914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32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Montserrat"/>
              <a:cs typeface="Montserrat"/>
            </a:endParaRPr>
          </a:p>
          <a:p>
            <a:pPr marL="0" indent="0">
              <a:spcBef>
                <a:spcPts val="1032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Montserrat"/>
                <a:cs typeface="Montserrat"/>
              </a:rPr>
              <a:t>Create an Account:  </a:t>
            </a:r>
            <a:endParaRPr lang="en-US" sz="2000" dirty="0">
              <a:solidFill>
                <a:srgbClr val="000000"/>
              </a:solidFill>
              <a:latin typeface="Montserrat"/>
              <a:cs typeface="Montserrat"/>
            </a:endParaRPr>
          </a:p>
          <a:p>
            <a:pPr>
              <a:spcBef>
                <a:spcPts val="1032"/>
              </a:spcBef>
            </a:pPr>
            <a:endParaRPr lang="en-US" sz="1700" dirty="0" smtClean="0">
              <a:solidFill>
                <a:srgbClr val="000000"/>
              </a:solidFill>
              <a:latin typeface="Montserrat"/>
              <a:cs typeface="Montserrat"/>
            </a:endParaRPr>
          </a:p>
          <a:p>
            <a:pPr>
              <a:spcBef>
                <a:spcPts val="1032"/>
              </a:spcBef>
            </a:pPr>
            <a:r>
              <a:rPr lang="en-US" sz="1700" dirty="0" smtClean="0">
                <a:solidFill>
                  <a:srgbClr val="000000"/>
                </a:solidFill>
                <a:latin typeface="Montserrat"/>
                <a:cs typeface="Montserrat"/>
              </a:rPr>
              <a:t>Enter Your </a:t>
            </a:r>
            <a:r>
              <a:rPr lang="en-US" sz="1700" dirty="0">
                <a:solidFill>
                  <a:srgbClr val="000000"/>
                </a:solidFill>
                <a:latin typeface="Montserrat"/>
                <a:cs typeface="Montserrat"/>
              </a:rPr>
              <a:t>RedShift </a:t>
            </a:r>
            <a:r>
              <a:rPr lang="en-US" sz="1700" dirty="0" smtClean="0">
                <a:solidFill>
                  <a:srgbClr val="3B3B3B"/>
                </a:solidFill>
                <a:latin typeface="Montserrat"/>
                <a:cs typeface="Montserrat"/>
              </a:rPr>
              <a:t>Company Code</a:t>
            </a:r>
          </a:p>
          <a:p>
            <a:pPr marL="457200" lvl="1" indent="0">
              <a:spcBef>
                <a:spcPts val="1032"/>
              </a:spcBef>
              <a:buNone/>
            </a:pPr>
            <a:r>
              <a:rPr lang="en-US" sz="1300" dirty="0" smtClean="0">
                <a:solidFill>
                  <a:srgbClr val="3B3B3B"/>
                </a:solidFill>
                <a:latin typeface="Montserrat"/>
                <a:cs typeface="Montserrat"/>
              </a:rPr>
              <a:t>	</a:t>
            </a:r>
          </a:p>
          <a:p>
            <a:pPr marL="457200" lvl="1" indent="0">
              <a:spcBef>
                <a:spcPts val="1032"/>
              </a:spcBef>
              <a:buNone/>
            </a:pPr>
            <a:r>
              <a:rPr lang="en-US" sz="1300" dirty="0">
                <a:solidFill>
                  <a:srgbClr val="3B3B3B"/>
                </a:solidFill>
                <a:latin typeface="Montserrat"/>
                <a:cs typeface="Montserrat"/>
              </a:rPr>
              <a:t>	</a:t>
            </a:r>
            <a:r>
              <a:rPr lang="en-US" sz="1300" dirty="0" smtClean="0">
                <a:solidFill>
                  <a:srgbClr val="3B3B3B"/>
                </a:solidFill>
                <a:latin typeface="Montserrat"/>
                <a:cs typeface="Montserrat"/>
              </a:rPr>
              <a:t>	</a:t>
            </a:r>
            <a:r>
              <a:rPr lang="en-US" sz="1600" b="1" dirty="0" err="1" smtClean="0">
                <a:solidFill>
                  <a:srgbClr val="FF0000"/>
                </a:solidFill>
                <a:latin typeface="Montserrat"/>
                <a:cs typeface="Montserrat"/>
              </a:rPr>
              <a:t>intuitinc</a:t>
            </a:r>
            <a:endParaRPr lang="en-US" sz="1600" b="1" dirty="0" smtClean="0">
              <a:solidFill>
                <a:srgbClr val="FF0000"/>
              </a:solidFill>
              <a:latin typeface="Montserrat"/>
              <a:cs typeface="Montserrat"/>
            </a:endParaRPr>
          </a:p>
          <a:p>
            <a:pPr marL="457200" lvl="1" indent="0">
              <a:spcBef>
                <a:spcPts val="1032"/>
              </a:spcBef>
              <a:buNone/>
            </a:pPr>
            <a:r>
              <a:rPr lang="en-US" sz="1300" dirty="0">
                <a:solidFill>
                  <a:srgbClr val="3B3B3B"/>
                </a:solidFill>
                <a:latin typeface="Montserrat"/>
                <a:cs typeface="Montserrat"/>
              </a:rPr>
              <a:t>	</a:t>
            </a:r>
            <a:r>
              <a:rPr lang="en-US" sz="1300" dirty="0" smtClean="0">
                <a:solidFill>
                  <a:srgbClr val="3B3B3B"/>
                </a:solidFill>
                <a:latin typeface="Montserrat"/>
                <a:cs typeface="Montserrat"/>
              </a:rPr>
              <a:t>	</a:t>
            </a:r>
            <a:endParaRPr lang="en-US" sz="1800" dirty="0" smtClean="0">
              <a:solidFill>
                <a:srgbClr val="3B3B3B"/>
              </a:solidFill>
              <a:latin typeface="Montserrat"/>
              <a:cs typeface="Montserrat"/>
            </a:endParaRPr>
          </a:p>
          <a:p>
            <a:pPr marL="285750" indent="-285750">
              <a:spcBef>
                <a:spcPts val="1032"/>
              </a:spcBef>
            </a:pPr>
            <a:r>
              <a:rPr lang="en-US" sz="1800" dirty="0" smtClean="0">
                <a:solidFill>
                  <a:srgbClr val="3B3B3B"/>
                </a:solidFill>
                <a:latin typeface="Montserrat"/>
                <a:cs typeface="Montserrat"/>
              </a:rPr>
              <a:t>Successful </a:t>
            </a:r>
            <a:r>
              <a:rPr lang="en-US" sz="1800" dirty="0">
                <a:solidFill>
                  <a:srgbClr val="3B3B3B"/>
                </a:solidFill>
                <a:latin typeface="Montserrat"/>
                <a:cs typeface="Montserrat"/>
              </a:rPr>
              <a:t>login launches your RedShift User </a:t>
            </a:r>
            <a:r>
              <a:rPr lang="en-US" sz="1800" dirty="0" smtClean="0">
                <a:solidFill>
                  <a:srgbClr val="3B3B3B"/>
                </a:solidFill>
                <a:latin typeface="Montserrat"/>
                <a:cs typeface="Montserrat"/>
              </a:rPr>
              <a:t>Dashboard</a:t>
            </a:r>
            <a:endParaRPr lang="en-US" sz="1700" dirty="0">
              <a:solidFill>
                <a:srgbClr val="3B3B3B"/>
              </a:solidFill>
              <a:latin typeface="Montserrat"/>
              <a:cs typeface="Montserrat"/>
            </a:endParaRPr>
          </a:p>
          <a:p>
            <a:pPr marL="457200" lvl="1" indent="0">
              <a:spcBef>
                <a:spcPts val="1032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Montserrat"/>
              <a:cs typeface="Montserrat"/>
            </a:endParaRPr>
          </a:p>
          <a:p>
            <a:pPr marL="0" indent="0">
              <a:spcBef>
                <a:spcPts val="1032"/>
              </a:spcBef>
              <a:buNone/>
            </a:pPr>
            <a:endParaRPr lang="en-US" sz="1800" dirty="0" smtClean="0">
              <a:solidFill>
                <a:srgbClr val="000000"/>
              </a:solidFill>
              <a:latin typeface="Montserrat"/>
              <a:cs typeface="Montserrat"/>
            </a:endParaRPr>
          </a:p>
          <a:p>
            <a:pPr lvl="2">
              <a:spcBef>
                <a:spcPts val="1032"/>
              </a:spcBef>
            </a:pPr>
            <a:endParaRPr lang="en-US" sz="1800" dirty="0" smtClean="0">
              <a:solidFill>
                <a:srgbClr val="000000"/>
              </a:solidFill>
              <a:latin typeface="Montserrat"/>
              <a:cs typeface="Montserrat"/>
            </a:endParaRPr>
          </a:p>
          <a:p>
            <a:pPr marL="914400" lvl="2" indent="0">
              <a:spcBef>
                <a:spcPts val="1032"/>
              </a:spcBef>
              <a:buFont typeface="Arial"/>
              <a:buNone/>
            </a:pPr>
            <a:endParaRPr lang="en-US" sz="1800" dirty="0">
              <a:solidFill>
                <a:srgbClr val="000000"/>
              </a:solidFill>
              <a:latin typeface="Montserrat"/>
              <a:cs typeface="Montserrat"/>
            </a:endParaRPr>
          </a:p>
        </p:txBody>
      </p:sp>
      <p:sp>
        <p:nvSpPr>
          <p:cNvPr id="6" name="TextBox 4"/>
          <p:cNvSpPr>
            <a:spLocks noChangeArrowheads="1"/>
          </p:cNvSpPr>
          <p:nvPr/>
        </p:nvSpPr>
        <p:spPr bwMode="auto">
          <a:xfrm>
            <a:off x="6027738" y="4691063"/>
            <a:ext cx="2392362" cy="735012"/>
          </a:xfrm>
          <a:prstGeom prst="leftArrow">
            <a:avLst>
              <a:gd name="adj1" fmla="val 50000"/>
              <a:gd name="adj2" fmla="val 49923"/>
            </a:avLst>
          </a:prstGeom>
          <a:solidFill>
            <a:schemeClr val="bg1">
              <a:alpha val="1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27738" y="2311400"/>
            <a:ext cx="311626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32"/>
              </a:spcBef>
              <a:buFont typeface="Arial"/>
              <a:buChar char="•"/>
            </a:pPr>
            <a:endParaRPr lang="en-US" sz="1700" dirty="0">
              <a:solidFill>
                <a:srgbClr val="000000"/>
              </a:solidFill>
              <a:latin typeface="Montserrat"/>
              <a:cs typeface="Montserrat"/>
            </a:endParaRPr>
          </a:p>
          <a:p>
            <a:pPr marL="171450" indent="-171450">
              <a:buFont typeface="Arial"/>
              <a:buChar char="•"/>
            </a:pPr>
            <a:endParaRPr lang="en-US" sz="800" dirty="0"/>
          </a:p>
        </p:txBody>
      </p:sp>
      <p:pic>
        <p:nvPicPr>
          <p:cNvPr id="8" name="Picture 7" descr="Screen Shot 2013-12-10 at 11.28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2082800"/>
            <a:ext cx="3136900" cy="3937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1344136"/>
            <a:ext cx="3071311" cy="778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32"/>
              </a:spcBef>
            </a:pPr>
            <a:r>
              <a:rPr lang="en-US" dirty="0">
                <a:solidFill>
                  <a:srgbClr val="000000"/>
                </a:solidFill>
                <a:latin typeface="Montserrat"/>
                <a:cs typeface="Montserrat"/>
              </a:rPr>
              <a:t>Go to: </a:t>
            </a:r>
            <a:r>
              <a:rPr lang="en-US" dirty="0" smtClean="0">
                <a:solidFill>
                  <a:srgbClr val="000000"/>
                </a:solidFill>
                <a:latin typeface="Montserrat"/>
                <a:cs typeface="Montserrat"/>
              </a:rPr>
              <a:t> </a:t>
            </a:r>
            <a:r>
              <a:rPr lang="en-US" dirty="0" smtClean="0">
                <a:solidFill>
                  <a:srgbClr val="EA1E24"/>
                </a:solidFill>
                <a:latin typeface="Montserrat"/>
                <a:cs typeface="Montserrat"/>
                <a:hlinkClick r:id="rId4"/>
              </a:rPr>
              <a:t>redshift.ecornell.com</a:t>
            </a:r>
            <a:endParaRPr lang="en-US" dirty="0" smtClean="0">
              <a:solidFill>
                <a:srgbClr val="EA1E24"/>
              </a:solidFill>
              <a:latin typeface="Montserrat"/>
              <a:cs typeface="Montserrat"/>
            </a:endParaRPr>
          </a:p>
          <a:p>
            <a:pPr>
              <a:spcBef>
                <a:spcPts val="1032"/>
              </a:spcBef>
            </a:pPr>
            <a:endParaRPr lang="en-US" dirty="0">
              <a:solidFill>
                <a:srgbClr val="EA1E24"/>
              </a:solidFill>
              <a:latin typeface="Montserrat"/>
              <a:cs typeface="Montserra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3066" y="5087410"/>
            <a:ext cx="2396067" cy="16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ts val="1032"/>
              </a:spcBef>
            </a:pPr>
            <a:r>
              <a:rPr lang="en-US" sz="1000" dirty="0">
                <a:solidFill>
                  <a:srgbClr val="000000"/>
                </a:solidFill>
                <a:latin typeface="Montserrat"/>
                <a:cs typeface="Montserrat"/>
              </a:rPr>
              <a:t>*Password requirements</a:t>
            </a:r>
          </a:p>
          <a:p>
            <a:pPr lvl="1" algn="ctr">
              <a:spcBef>
                <a:spcPts val="1032"/>
              </a:spcBef>
            </a:pPr>
            <a:r>
              <a:rPr lang="en-US" sz="1000" dirty="0">
                <a:solidFill>
                  <a:srgbClr val="000000"/>
                </a:solidFill>
                <a:latin typeface="Montserrat"/>
                <a:cs typeface="Montserrat"/>
              </a:rPr>
              <a:t>Minimum of 10 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Montserrat"/>
              </a:rPr>
              <a:t>Characters  </a:t>
            </a:r>
          </a:p>
          <a:p>
            <a:pPr lvl="1" algn="ctr">
              <a:spcBef>
                <a:spcPts val="1032"/>
              </a:spcBef>
            </a:pPr>
            <a:r>
              <a:rPr lang="en-US" sz="1000" dirty="0" smtClean="0">
                <a:solidFill>
                  <a:srgbClr val="000000"/>
                </a:solidFill>
                <a:latin typeface="Montserrat"/>
                <a:cs typeface="Montserrat"/>
              </a:rPr>
              <a:t>At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Montserrat"/>
              </a:rPr>
              <a:t>least one capital letter</a:t>
            </a:r>
          </a:p>
          <a:p>
            <a:pPr lvl="1" algn="ctr">
              <a:spcBef>
                <a:spcPts val="1032"/>
              </a:spcBef>
            </a:pPr>
            <a:r>
              <a:rPr lang="en-US" sz="1000" dirty="0">
                <a:solidFill>
                  <a:srgbClr val="000000"/>
                </a:solidFill>
                <a:latin typeface="Montserrat"/>
                <a:cs typeface="Montserrat"/>
              </a:rPr>
              <a:t>At least one </a:t>
            </a:r>
            <a:r>
              <a:rPr lang="en-US" sz="1000" dirty="0" smtClean="0">
                <a:solidFill>
                  <a:srgbClr val="000000"/>
                </a:solidFill>
                <a:latin typeface="Montserrat"/>
                <a:cs typeface="Montserrat"/>
              </a:rPr>
              <a:t>number At </a:t>
            </a:r>
            <a:r>
              <a:rPr lang="en-US" sz="1000" dirty="0">
                <a:solidFill>
                  <a:srgbClr val="000000"/>
                </a:solidFill>
                <a:latin typeface="Montserrat"/>
                <a:cs typeface="Montserrat"/>
              </a:rPr>
              <a:t>least one non-alphanumeric character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2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612899" y="2070100"/>
            <a:ext cx="6946119" cy="3416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User Dashboard</a:t>
            </a:r>
            <a:endParaRPr lang="en-US" sz="5400" dirty="0">
              <a:latin typeface="Arial Narrow Bold"/>
              <a:cs typeface="Arial Narrow 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00" y="1601466"/>
            <a:ext cx="7531100" cy="4209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3912632"/>
            <a:ext cx="584200" cy="63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85" y="3277632"/>
            <a:ext cx="495300" cy="63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00" y="4585732"/>
            <a:ext cx="482600" cy="673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2300" y="3465984"/>
            <a:ext cx="1355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 in Progress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4112927"/>
            <a:ext cx="120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Progress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4757577"/>
            <a:ext cx="914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Complete</a:t>
            </a:r>
            <a:endParaRPr lang="en-US" sz="1400" dirty="0"/>
          </a:p>
        </p:txBody>
      </p:sp>
      <p:sp>
        <p:nvSpPr>
          <p:cNvPr id="19" name="Right Arrow 18"/>
          <p:cNvSpPr/>
          <p:nvPr/>
        </p:nvSpPr>
        <p:spPr>
          <a:xfrm rot="1607214">
            <a:off x="823005" y="2600310"/>
            <a:ext cx="831334" cy="34186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03884">
            <a:off x="4562071" y="2631902"/>
            <a:ext cx="831334" cy="34186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0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8483"/>
            <a:ext cx="7772400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5549446"/>
          </a:xfrm>
          <a:prstGeom prst="rect">
            <a:avLst/>
          </a:prstGeom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4686300" y="2247900"/>
            <a:ext cx="355600" cy="431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1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674" b="2674"/>
          <a:stretch>
            <a:fillRect/>
          </a:stretch>
        </p:blipFill>
        <p:spPr>
          <a:xfrm>
            <a:off x="457200" y="274638"/>
            <a:ext cx="8229600" cy="4860925"/>
          </a:xfrm>
        </p:spPr>
      </p:pic>
      <p:sp>
        <p:nvSpPr>
          <p:cNvPr id="5" name="Right Arrow 4"/>
          <p:cNvSpPr/>
          <p:nvPr/>
        </p:nvSpPr>
        <p:spPr>
          <a:xfrm rot="20182923">
            <a:off x="3852333" y="5059364"/>
            <a:ext cx="812800" cy="32543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W BRAND_v1">
      <a:dk1>
        <a:srgbClr val="EA1E24"/>
      </a:dk1>
      <a:lt1>
        <a:srgbClr val="FFFFFF"/>
      </a:lt1>
      <a:dk2>
        <a:srgbClr val="3B3B3B"/>
      </a:dk2>
      <a:lt2>
        <a:srgbClr val="000000"/>
      </a:lt2>
      <a:accent1>
        <a:srgbClr val="3B3B3B"/>
      </a:accent1>
      <a:accent2>
        <a:srgbClr val="EA1E24"/>
      </a:accent2>
      <a:accent3>
        <a:srgbClr val="FFFFFF"/>
      </a:accent3>
      <a:accent4>
        <a:srgbClr val="000000"/>
      </a:accent4>
      <a:accent5>
        <a:srgbClr val="3B3B3B"/>
      </a:accent5>
      <a:accent6>
        <a:srgbClr val="3B3B3B"/>
      </a:accent6>
      <a:hlink>
        <a:srgbClr val="0000FF"/>
      </a:hlink>
      <a:folHlink>
        <a:srgbClr val="EA1E24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60353</TotalTime>
  <Words>562</Words>
  <Application>Microsoft Macintosh PowerPoint</Application>
  <PresentationFormat>On-screen Show (4:3)</PresentationFormat>
  <Paragraphs>186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RedShift  Brings Cornell University to Current and Future Leaders       Ivy League meets real world</vt:lpstr>
      <vt:lpstr>Agenda</vt:lpstr>
      <vt:lpstr>PowerPoint Presentation</vt:lpstr>
      <vt:lpstr>Why RedShift? </vt:lpstr>
      <vt:lpstr>Expert Instructors</vt:lpstr>
      <vt:lpstr>How to Get Started</vt:lpstr>
      <vt:lpstr>User Dashboard</vt:lpstr>
      <vt:lpstr>PowerPoint Presentation</vt:lpstr>
      <vt:lpstr>PowerPoint Presentation</vt:lpstr>
      <vt:lpstr>PowerPoint Presentation</vt:lpstr>
      <vt:lpstr>Course Environment</vt:lpstr>
      <vt:lpstr>PowerPoint Presentation</vt:lpstr>
      <vt:lpstr>Meet with an Expert </vt:lpstr>
      <vt:lpstr>PowerPoint Presentation</vt:lpstr>
      <vt:lpstr>PowerPoint Presentation</vt:lpstr>
      <vt:lpstr>Appointment Confirmation</vt:lpstr>
      <vt:lpstr>How to earn a Certificate Appointment</vt:lpstr>
      <vt:lpstr>PowerPoint Presentation</vt:lpstr>
      <vt:lpstr>Best Practices </vt:lpstr>
      <vt:lpstr>Resources &amp; Support</vt:lpstr>
      <vt:lpstr>Resources &amp; Support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Slide</dc:title>
  <dc:creator>Mike Last</dc:creator>
  <cp:lastModifiedBy>Jane Hamilton</cp:lastModifiedBy>
  <cp:revision>497</cp:revision>
  <cp:lastPrinted>2013-12-17T21:25:26Z</cp:lastPrinted>
  <dcterms:created xsi:type="dcterms:W3CDTF">2013-05-09T22:35:33Z</dcterms:created>
  <dcterms:modified xsi:type="dcterms:W3CDTF">2016-01-09T00:02:45Z</dcterms:modified>
</cp:coreProperties>
</file>